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2" r:id="rId1"/>
    <p:sldMasterId id="2147483680" r:id="rId2"/>
  </p:sldMasterIdLst>
  <p:notesMasterIdLst>
    <p:notesMasterId r:id="rId47"/>
  </p:notesMasterIdLst>
  <p:handoutMasterIdLst>
    <p:handoutMasterId r:id="rId48"/>
  </p:handoutMasterIdLst>
  <p:sldIdLst>
    <p:sldId id="425" r:id="rId3"/>
    <p:sldId id="493" r:id="rId4"/>
    <p:sldId id="499" r:id="rId5"/>
    <p:sldId id="498" r:id="rId6"/>
    <p:sldId id="403" r:id="rId7"/>
    <p:sldId id="491" r:id="rId8"/>
    <p:sldId id="458" r:id="rId9"/>
    <p:sldId id="459" r:id="rId10"/>
    <p:sldId id="460" r:id="rId11"/>
    <p:sldId id="461" r:id="rId12"/>
    <p:sldId id="462" r:id="rId13"/>
    <p:sldId id="463" r:id="rId14"/>
    <p:sldId id="464" r:id="rId15"/>
    <p:sldId id="492" r:id="rId16"/>
    <p:sldId id="466" r:id="rId17"/>
    <p:sldId id="467" r:id="rId18"/>
    <p:sldId id="468" r:id="rId19"/>
    <p:sldId id="495" r:id="rId20"/>
    <p:sldId id="469" r:id="rId21"/>
    <p:sldId id="470" r:id="rId22"/>
    <p:sldId id="471" r:id="rId23"/>
    <p:sldId id="472" r:id="rId24"/>
    <p:sldId id="473" r:id="rId25"/>
    <p:sldId id="474" r:id="rId26"/>
    <p:sldId id="475" r:id="rId27"/>
    <p:sldId id="476" r:id="rId28"/>
    <p:sldId id="477" r:id="rId29"/>
    <p:sldId id="478" r:id="rId30"/>
    <p:sldId id="496" r:id="rId31"/>
    <p:sldId id="479" r:id="rId32"/>
    <p:sldId id="480" r:id="rId33"/>
    <p:sldId id="481" r:id="rId34"/>
    <p:sldId id="482" r:id="rId35"/>
    <p:sldId id="494" r:id="rId36"/>
    <p:sldId id="483" r:id="rId37"/>
    <p:sldId id="484" r:id="rId38"/>
    <p:sldId id="485" r:id="rId39"/>
    <p:sldId id="502" r:id="rId40"/>
    <p:sldId id="497" r:id="rId41"/>
    <p:sldId id="487" r:id="rId42"/>
    <p:sldId id="488" r:id="rId43"/>
    <p:sldId id="489" r:id="rId44"/>
    <p:sldId id="490" r:id="rId45"/>
    <p:sldId id="454"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849" autoAdjust="0"/>
  </p:normalViewPr>
  <p:slideViewPr>
    <p:cSldViewPr snapToGrid="0" snapToObjects="1" showGuides="1">
      <p:cViewPr>
        <p:scale>
          <a:sx n="59" d="100"/>
          <a:sy n="59" d="100"/>
        </p:scale>
        <p:origin x="-1602"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55A33F-9742-854C-A0DB-BB97CBEA75B8}" type="datetimeFigureOut">
              <a:rPr lang="en-US" smtClean="0"/>
              <a:pPr/>
              <a:t>4/3/2013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AD1BD82-F5B8-8047-BB46-C5AC0D479AB6}" type="slidenum">
              <a:rPr lang="en-US" smtClean="0"/>
              <a:pPr/>
              <a:t>‹#›</a:t>
            </a:fld>
            <a:endParaRPr lang="en-US"/>
          </a:p>
        </p:txBody>
      </p:sp>
    </p:spTree>
    <p:extLst>
      <p:ext uri="{BB962C8B-B14F-4D97-AF65-F5344CB8AC3E}">
        <p14:creationId xmlns:p14="http://schemas.microsoft.com/office/powerpoint/2010/main" val="20922587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7E5D1B-22B4-7B44-B097-3C632193DD80}" type="datetimeFigureOut">
              <a:rPr lang="en-US" smtClean="0"/>
              <a:pPr/>
              <a:t>4/3/2013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B26265-26CA-6644-8900-AABEFD96E516}" type="slidenum">
              <a:rPr lang="en-US" smtClean="0"/>
              <a:pPr/>
              <a:t>‹#›</a:t>
            </a:fld>
            <a:endParaRPr lang="en-US"/>
          </a:p>
        </p:txBody>
      </p:sp>
    </p:spTree>
    <p:extLst>
      <p:ext uri="{BB962C8B-B14F-4D97-AF65-F5344CB8AC3E}">
        <p14:creationId xmlns:p14="http://schemas.microsoft.com/office/powerpoint/2010/main" val="3666978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miter lim="800000"/>
            <a:headEnd/>
            <a:tailEnd/>
          </a:ln>
        </p:spPr>
        <p:txBody>
          <a:bodyPr/>
          <a:lstStyle/>
          <a:p>
            <a:fld id="{D330AC2C-2C84-944A-BAD6-3919391913A4}" type="slidenum">
              <a:rPr lang="en-US"/>
              <a:pPr/>
              <a:t>9</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pPr eaLnBrk="1" hangingPunct="1"/>
            <a:endParaRPr lang="en-US">
              <a:latin typeface="Arial" pitchFamily="-1"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miter lim="800000"/>
            <a:headEnd/>
            <a:tailEnd/>
          </a:ln>
        </p:spPr>
        <p:txBody>
          <a:bodyPr/>
          <a:lstStyle/>
          <a:p>
            <a:fld id="{7E127539-2386-8B48-A02C-AF5E9F6D2785}" type="slidenum">
              <a:rPr lang="en-US"/>
              <a:pPr/>
              <a:t>26</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xfrm>
            <a:off x="914400" y="4344025"/>
            <a:ext cx="5029200" cy="4114488"/>
          </a:xfrm>
          <a:noFill/>
        </p:spPr>
        <p:txBody>
          <a:bodyPr/>
          <a:lstStyle/>
          <a:p>
            <a:pPr eaLnBrk="1" hangingPunct="1"/>
            <a:endParaRPr lang="en-US">
              <a:latin typeface="Arial" pitchFamily="-1"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miter lim="800000"/>
            <a:headEnd/>
            <a:tailEnd/>
          </a:ln>
        </p:spPr>
        <p:txBody>
          <a:bodyPr/>
          <a:lstStyle/>
          <a:p>
            <a:fld id="{DE207EFC-490F-1D4C-BB74-EA664C831C34}" type="slidenum">
              <a:rPr lang="en-US"/>
              <a:pPr/>
              <a:t>27</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xfrm>
            <a:off x="914400" y="4344025"/>
            <a:ext cx="5029200" cy="4114488"/>
          </a:xfrm>
          <a:noFill/>
        </p:spPr>
        <p:txBody>
          <a:bodyPr/>
          <a:lstStyle/>
          <a:p>
            <a:pPr eaLnBrk="1" hangingPunct="1"/>
            <a:endParaRPr lang="en-US">
              <a:latin typeface="Arial" pitchFamily="-1"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miter lim="800000"/>
            <a:headEnd/>
            <a:tailEnd/>
          </a:ln>
        </p:spPr>
        <p:txBody>
          <a:bodyPr/>
          <a:lstStyle/>
          <a:p>
            <a:fld id="{26B4FAA4-DD89-EF49-BE60-2A87F95891FD}" type="slidenum">
              <a:rPr lang="en-US"/>
              <a:pPr/>
              <a:t>28</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xfrm>
            <a:off x="914400" y="4344025"/>
            <a:ext cx="5029200" cy="4114488"/>
          </a:xfrm>
          <a:noFill/>
        </p:spPr>
        <p:txBody>
          <a:bodyPr/>
          <a:lstStyle/>
          <a:p>
            <a:pPr eaLnBrk="1" hangingPunct="1"/>
            <a:endParaRPr lang="en-US">
              <a:latin typeface="Arial" pitchFamily="-1"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miter lim="800000"/>
            <a:headEnd/>
            <a:tailEnd/>
          </a:ln>
        </p:spPr>
        <p:txBody>
          <a:bodyPr/>
          <a:lstStyle/>
          <a:p>
            <a:fld id="{0C4DA379-EE2E-B94F-B659-71EB9064E34F}" type="slidenum">
              <a:rPr lang="en-US"/>
              <a:pPr/>
              <a:t>30</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xfrm>
            <a:off x="914400" y="4344025"/>
            <a:ext cx="5029200" cy="4114488"/>
          </a:xfrm>
          <a:noFill/>
        </p:spPr>
        <p:txBody>
          <a:bodyPr/>
          <a:lstStyle/>
          <a:p>
            <a:pPr eaLnBrk="1" hangingPunct="1"/>
            <a:endParaRPr lang="en-US">
              <a:latin typeface="Arial" pitchFamily="-1"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miter lim="800000"/>
            <a:headEnd/>
            <a:tailEnd/>
          </a:ln>
        </p:spPr>
        <p:txBody>
          <a:bodyPr/>
          <a:lstStyle/>
          <a:p>
            <a:fld id="{304FE588-55D0-E544-848A-307A5A8A1CC5}" type="slidenum">
              <a:rPr lang="en-US"/>
              <a:pPr/>
              <a:t>31</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xfrm>
            <a:off x="914400" y="4344025"/>
            <a:ext cx="5029200" cy="4114488"/>
          </a:xfrm>
          <a:noFill/>
        </p:spPr>
        <p:txBody>
          <a:bodyPr/>
          <a:lstStyle/>
          <a:p>
            <a:pPr eaLnBrk="1" hangingPunct="1"/>
            <a:endParaRPr lang="en-US">
              <a:latin typeface="Arial" pitchFamily="-1"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miter lim="800000"/>
            <a:headEnd/>
            <a:tailEnd/>
          </a:ln>
        </p:spPr>
        <p:txBody>
          <a:bodyPr/>
          <a:lstStyle/>
          <a:p>
            <a:fld id="{C08E58D1-1654-1641-A407-04EAF6319307}" type="slidenum">
              <a:rPr lang="en-US"/>
              <a:pPr/>
              <a:t>32</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xfrm>
            <a:off x="914400" y="4344025"/>
            <a:ext cx="5029200" cy="4114488"/>
          </a:xfrm>
          <a:noFill/>
        </p:spPr>
        <p:txBody>
          <a:bodyPr/>
          <a:lstStyle/>
          <a:p>
            <a:pPr eaLnBrk="1" hangingPunct="1"/>
            <a:endParaRPr lang="en-US">
              <a:latin typeface="Arial" pitchFamily="-1"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miter lim="800000"/>
            <a:headEnd/>
            <a:tailEnd/>
          </a:ln>
        </p:spPr>
        <p:txBody>
          <a:bodyPr/>
          <a:lstStyle/>
          <a:p>
            <a:fld id="{C8A62724-B625-3442-89E3-E5C5B892DF0E}" type="slidenum">
              <a:rPr lang="en-US"/>
              <a:pPr/>
              <a:t>33</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914400" y="4344025"/>
            <a:ext cx="5029200" cy="4114488"/>
          </a:xfrm>
          <a:noFill/>
        </p:spPr>
        <p:txBody>
          <a:bodyPr/>
          <a:lstStyle/>
          <a:p>
            <a:pPr eaLnBrk="1" hangingPunct="1"/>
            <a:endParaRPr lang="en-US">
              <a:latin typeface="Arial" pitchFamily="-1"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miter lim="800000"/>
            <a:headEnd/>
            <a:tailEnd/>
          </a:ln>
        </p:spPr>
        <p:txBody>
          <a:bodyPr/>
          <a:lstStyle/>
          <a:p>
            <a:fld id="{DE07A1CE-561A-674F-8A20-E43F07DD9F1E}" type="slidenum">
              <a:rPr lang="en-US"/>
              <a:pPr/>
              <a:t>35</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xfrm>
            <a:off x="914400" y="4344025"/>
            <a:ext cx="5029200" cy="4114488"/>
          </a:xfrm>
          <a:noFill/>
        </p:spPr>
        <p:txBody>
          <a:bodyPr/>
          <a:lstStyle/>
          <a:p>
            <a:pPr eaLnBrk="1" hangingPunct="1"/>
            <a:endParaRPr lang="en-US">
              <a:latin typeface="Arial" pitchFamily="-1"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miter lim="800000"/>
            <a:headEnd/>
            <a:tailEnd/>
          </a:ln>
        </p:spPr>
        <p:txBody>
          <a:bodyPr/>
          <a:lstStyle/>
          <a:p>
            <a:fld id="{1C3FE756-1ACF-3841-8DBC-3A48B4AFE509}" type="slidenum">
              <a:rPr lang="en-US"/>
              <a:pPr/>
              <a:t>36</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xfrm>
            <a:off x="914400" y="4344025"/>
            <a:ext cx="5029200" cy="4114488"/>
          </a:xfrm>
          <a:noFill/>
        </p:spPr>
        <p:txBody>
          <a:bodyPr/>
          <a:lstStyle/>
          <a:p>
            <a:pPr eaLnBrk="1" hangingPunct="1"/>
            <a:endParaRPr lang="en-US">
              <a:latin typeface="Arial" pitchFamily="-1"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miter lim="800000"/>
            <a:headEnd/>
            <a:tailEnd/>
          </a:ln>
        </p:spPr>
        <p:txBody>
          <a:bodyPr/>
          <a:lstStyle/>
          <a:p>
            <a:fld id="{553AC14E-4CB7-A04D-872C-9E8E16F89A85}" type="slidenum">
              <a:rPr lang="en-US">
                <a:latin typeface="Times New Roman" pitchFamily="-1" charset="0"/>
                <a:ea typeface="Arial" pitchFamily="-1" charset="0"/>
                <a:cs typeface="Arial" pitchFamily="-1" charset="0"/>
              </a:rPr>
              <a:pPr/>
              <a:t>37</a:t>
            </a:fld>
            <a:endParaRPr lang="en-US">
              <a:latin typeface="Times New Roman" pitchFamily="-1" charset="0"/>
              <a:ea typeface="Arial" pitchFamily="-1" charset="0"/>
              <a:cs typeface="Arial" pitchFamily="-1"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p:spPr>
        <p:txBody>
          <a:bodyPr/>
          <a:lstStyle/>
          <a:p>
            <a:pPr eaLnBrk="1" hangingPunct="1"/>
            <a:endParaRPr lang="en-US">
              <a:latin typeface="Arial" pitchFamily="-1"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miter lim="800000"/>
            <a:headEnd/>
            <a:tailEnd/>
          </a:ln>
        </p:spPr>
        <p:txBody>
          <a:bodyPr/>
          <a:lstStyle/>
          <a:p>
            <a:fld id="{374F5678-3717-C941-BFCC-2A3308DE760D}" type="slidenum">
              <a:rPr lang="en-US"/>
              <a:pPr/>
              <a:t>10</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pPr eaLnBrk="1" hangingPunct="1"/>
            <a:r>
              <a:rPr lang="en-US">
                <a:latin typeface="Arial" pitchFamily="-1" charset="0"/>
              </a:rPr>
              <a:t>Supermarkets set prices in order to achieve a specific return-on-sales pricing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miter lim="800000"/>
            <a:headEnd/>
            <a:tailEnd/>
          </a:ln>
        </p:spPr>
        <p:txBody>
          <a:bodyPr/>
          <a:lstStyle/>
          <a:p>
            <a:fld id="{553AC14E-4CB7-A04D-872C-9E8E16F89A85}" type="slidenum">
              <a:rPr lang="en-US">
                <a:latin typeface="Times New Roman" pitchFamily="-1" charset="0"/>
                <a:ea typeface="Arial" pitchFamily="-1" charset="0"/>
                <a:cs typeface="Arial" pitchFamily="-1" charset="0"/>
              </a:rPr>
              <a:pPr/>
              <a:t>38</a:t>
            </a:fld>
            <a:endParaRPr lang="en-US">
              <a:latin typeface="Times New Roman" pitchFamily="-1" charset="0"/>
              <a:ea typeface="Arial" pitchFamily="-1" charset="0"/>
              <a:cs typeface="Arial" pitchFamily="-1"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p:spPr>
        <p:txBody>
          <a:bodyPr/>
          <a:lstStyle/>
          <a:p>
            <a:pPr eaLnBrk="1" hangingPunct="1"/>
            <a:endParaRPr lang="en-US" dirty="0">
              <a:latin typeface="Arial" pitchFamily="-1"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miter lim="800000"/>
            <a:headEnd/>
            <a:tailEnd/>
          </a:ln>
        </p:spPr>
        <p:txBody>
          <a:bodyPr/>
          <a:lstStyle/>
          <a:p>
            <a:fld id="{1B39BAA5-5550-BF41-B351-E96FB593293F}" type="slidenum">
              <a:rPr lang="en-US"/>
              <a:pPr/>
              <a:t>39</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xfrm>
            <a:off x="914400" y="4344025"/>
            <a:ext cx="5029200" cy="4114488"/>
          </a:xfrm>
          <a:noFill/>
        </p:spPr>
        <p:txBody>
          <a:bodyPr/>
          <a:lstStyle/>
          <a:p>
            <a:pPr eaLnBrk="1" hangingPunct="1"/>
            <a:endParaRPr lang="en-US">
              <a:latin typeface="Arial" pitchFamily="-1"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miter lim="800000"/>
            <a:headEnd/>
            <a:tailEnd/>
          </a:ln>
        </p:spPr>
        <p:txBody>
          <a:bodyPr/>
          <a:lstStyle/>
          <a:p>
            <a:fld id="{D9D98F28-A3EC-634B-A431-FE527C83B29E}" type="slidenum">
              <a:rPr lang="en-US">
                <a:latin typeface="Times New Roman" pitchFamily="-1" charset="0"/>
                <a:ea typeface="Arial" pitchFamily="-1" charset="0"/>
                <a:cs typeface="Arial" pitchFamily="-1" charset="0"/>
              </a:rPr>
              <a:pPr/>
              <a:t>40</a:t>
            </a:fld>
            <a:endParaRPr lang="en-US">
              <a:latin typeface="Times New Roman" pitchFamily="-1" charset="0"/>
              <a:ea typeface="Arial" pitchFamily="-1" charset="0"/>
              <a:cs typeface="Arial" pitchFamily="-1"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pPr eaLnBrk="1" hangingPunct="1"/>
            <a:endParaRPr lang="en-US">
              <a:latin typeface="Arial" pitchFamily="-1"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miter lim="800000"/>
            <a:headEnd/>
            <a:tailEnd/>
          </a:ln>
        </p:spPr>
        <p:txBody>
          <a:bodyPr/>
          <a:lstStyle/>
          <a:p>
            <a:fld id="{D2AE9D16-3D90-A14B-801A-3555C4673C23}" type="slidenum">
              <a:rPr lang="en-US">
                <a:latin typeface="Times New Roman" pitchFamily="-1" charset="0"/>
                <a:ea typeface="Arial" pitchFamily="-1" charset="0"/>
                <a:cs typeface="Arial" pitchFamily="-1" charset="0"/>
              </a:rPr>
              <a:pPr/>
              <a:t>42</a:t>
            </a:fld>
            <a:endParaRPr lang="en-US">
              <a:latin typeface="Times New Roman" pitchFamily="-1" charset="0"/>
              <a:ea typeface="Arial" pitchFamily="-1" charset="0"/>
              <a:cs typeface="Arial" pitchFamily="-1"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p:spPr>
        <p:txBody>
          <a:bodyPr/>
          <a:lstStyle/>
          <a:p>
            <a:pPr eaLnBrk="1" hangingPunct="1"/>
            <a:endParaRPr lang="en-US">
              <a:latin typeface="Arial" pitchFamily="-1"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miter lim="800000"/>
            <a:headEnd/>
            <a:tailEnd/>
          </a:ln>
        </p:spPr>
        <p:txBody>
          <a:bodyPr/>
          <a:lstStyle/>
          <a:p>
            <a:fld id="{91E6FE45-9A30-4C40-97AD-7D8070D9B661}" type="slidenum">
              <a:rPr lang="en-US">
                <a:latin typeface="Times New Roman" pitchFamily="-1" charset="0"/>
                <a:ea typeface="Arial" pitchFamily="-1" charset="0"/>
                <a:cs typeface="Arial" pitchFamily="-1" charset="0"/>
              </a:rPr>
              <a:pPr/>
              <a:t>43</a:t>
            </a:fld>
            <a:endParaRPr lang="en-US">
              <a:latin typeface="Times New Roman" pitchFamily="-1" charset="0"/>
              <a:ea typeface="Arial" pitchFamily="-1" charset="0"/>
              <a:cs typeface="Arial" pitchFamily="-1"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endParaRPr lang="en-US">
              <a:latin typeface="Arial" pitchFamily="-1"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miter lim="800000"/>
            <a:headEnd/>
            <a:tailEnd/>
          </a:ln>
        </p:spPr>
        <p:txBody>
          <a:bodyPr/>
          <a:lstStyle/>
          <a:p>
            <a:fld id="{E4262F1A-BF31-BE4E-96BC-DC685D3DCBFA}" type="slidenum">
              <a:rPr lang="en-US"/>
              <a:pPr/>
              <a:t>17</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914400" y="4344025"/>
            <a:ext cx="5029200" cy="4114488"/>
          </a:xfrm>
          <a:noFill/>
        </p:spPr>
        <p:txBody>
          <a:bodyPr/>
          <a:lstStyle/>
          <a:p>
            <a:pPr eaLnBrk="1" hangingPunct="1"/>
            <a:endParaRPr lang="en-US">
              <a:latin typeface="Arial" pitchFamily="-1"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miter lim="800000"/>
            <a:headEnd/>
            <a:tailEnd/>
          </a:ln>
        </p:spPr>
        <p:txBody>
          <a:bodyPr/>
          <a:lstStyle/>
          <a:p>
            <a:fld id="{E6B6235C-54D9-A043-9583-404DB684EA6A}" type="slidenum">
              <a:rPr lang="en-US"/>
              <a:pPr/>
              <a:t>19</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914400" y="4344025"/>
            <a:ext cx="5029200" cy="4114488"/>
          </a:xfrm>
          <a:noFill/>
        </p:spPr>
        <p:txBody>
          <a:bodyPr/>
          <a:lstStyle/>
          <a:p>
            <a:pPr eaLnBrk="1" hangingPunct="1"/>
            <a:endParaRPr lang="en-US">
              <a:latin typeface="Arial" pitchFamily="-1"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miter lim="800000"/>
            <a:headEnd/>
            <a:tailEnd/>
          </a:ln>
        </p:spPr>
        <p:txBody>
          <a:bodyPr/>
          <a:lstStyle/>
          <a:p>
            <a:fld id="{41D8796A-FA08-2047-816C-F01A856BCBD0}" type="slidenum">
              <a:rPr lang="en-US"/>
              <a:pPr/>
              <a:t>20</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914400" y="4344025"/>
            <a:ext cx="5029200" cy="4114488"/>
          </a:xfrm>
          <a:noFill/>
        </p:spPr>
        <p:txBody>
          <a:bodyPr/>
          <a:lstStyle/>
          <a:p>
            <a:pPr eaLnBrk="1" hangingPunct="1"/>
            <a:endParaRPr lang="en-US">
              <a:latin typeface="Arial" pitchFamily="-1"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miter lim="800000"/>
            <a:headEnd/>
            <a:tailEnd/>
          </a:ln>
        </p:spPr>
        <p:txBody>
          <a:bodyPr/>
          <a:lstStyle/>
          <a:p>
            <a:fld id="{8F5DB3EE-E680-1346-A4C7-90EE15F4E1DB}" type="slidenum">
              <a:rPr lang="en-US"/>
              <a:pPr/>
              <a:t>21</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xfrm>
            <a:off x="914400" y="4344025"/>
            <a:ext cx="5029200" cy="4114488"/>
          </a:xfrm>
          <a:noFill/>
        </p:spPr>
        <p:txBody>
          <a:bodyPr/>
          <a:lstStyle/>
          <a:p>
            <a:pPr eaLnBrk="1" hangingPunct="1"/>
            <a:endParaRPr lang="en-US">
              <a:latin typeface="Arial" pitchFamily="-1"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miter lim="800000"/>
            <a:headEnd/>
            <a:tailEnd/>
          </a:ln>
        </p:spPr>
        <p:txBody>
          <a:bodyPr/>
          <a:lstStyle/>
          <a:p>
            <a:fld id="{C0B4F73A-7EB1-474C-B7AD-76B286E4045E}" type="slidenum">
              <a:rPr lang="en-US"/>
              <a:pPr/>
              <a:t>22</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914400" y="4344025"/>
            <a:ext cx="5029200" cy="4114488"/>
          </a:xfrm>
          <a:noFill/>
        </p:spPr>
        <p:txBody>
          <a:bodyPr/>
          <a:lstStyle/>
          <a:p>
            <a:pPr eaLnBrk="1" hangingPunct="1"/>
            <a:endParaRPr lang="en-US">
              <a:latin typeface="Arial" pitchFamily="-1"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miter lim="800000"/>
            <a:headEnd/>
            <a:tailEnd/>
          </a:ln>
        </p:spPr>
        <p:txBody>
          <a:bodyPr/>
          <a:lstStyle/>
          <a:p>
            <a:fld id="{460431B1-CABD-E14C-9099-1D23FBE1C117}" type="slidenum">
              <a:rPr lang="en-US"/>
              <a:pPr/>
              <a:t>23</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xfrm>
            <a:off x="914400" y="4344025"/>
            <a:ext cx="5029200" cy="4114488"/>
          </a:xfrm>
          <a:noFill/>
        </p:spPr>
        <p:txBody>
          <a:bodyPr/>
          <a:lstStyle/>
          <a:p>
            <a:pPr eaLnBrk="1" hangingPunct="1"/>
            <a:endParaRPr lang="en-US">
              <a:latin typeface="Arial" pitchFamily="-1"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miter lim="800000"/>
            <a:headEnd/>
            <a:tailEnd/>
          </a:ln>
        </p:spPr>
        <p:txBody>
          <a:bodyPr/>
          <a:lstStyle/>
          <a:p>
            <a:fld id="{5D95B6DD-F125-494E-A516-017EB3DC4412}" type="slidenum">
              <a:rPr lang="en-US"/>
              <a:pPr/>
              <a:t>24</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914400" y="4344025"/>
            <a:ext cx="5029200" cy="4114488"/>
          </a:xfrm>
          <a:noFill/>
        </p:spPr>
        <p:txBody>
          <a:bodyPr/>
          <a:lstStyle/>
          <a:p>
            <a:pPr eaLnBrk="1" hangingPunct="1"/>
            <a:endParaRPr lang="en-US">
              <a:latin typeface="Arial" pitchFamily="-1"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Dr. Morgan K. Ward</a:t>
            </a:r>
            <a:endParaRPr lang="en-US"/>
          </a:p>
        </p:txBody>
      </p:sp>
      <p:sp>
        <p:nvSpPr>
          <p:cNvPr id="6" name="Slide Number Placeholder 5"/>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Dr. Morgan K. Ward</a:t>
            </a:r>
            <a:endParaRPr lang="en-US"/>
          </a:p>
        </p:txBody>
      </p:sp>
      <p:sp>
        <p:nvSpPr>
          <p:cNvPr id="6" name="Slide Number Placeholder 5"/>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Dr. Morgan K. Ward</a:t>
            </a:r>
            <a:endParaRPr lang="en-US"/>
          </a:p>
        </p:txBody>
      </p:sp>
      <p:sp>
        <p:nvSpPr>
          <p:cNvPr id="6" name="Slide Number Placeholder 5"/>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17" name="Footer Placeholder 16"/>
          <p:cNvSpPr>
            <a:spLocks noGrp="1"/>
          </p:cNvSpPr>
          <p:nvPr>
            <p:ph type="ftr" sz="quarter" idx="11"/>
          </p:nvPr>
        </p:nvSpPr>
        <p:spPr>
          <a:xfrm>
            <a:off x="914400" y="6172200"/>
            <a:ext cx="3962400" cy="457200"/>
          </a:xfrm>
          <a:prstGeom prst="rect">
            <a:avLst/>
          </a:prstGeom>
        </p:spPr>
        <p:txBody>
          <a:bodyPr/>
          <a:lstStyle/>
          <a:p>
            <a:r>
              <a:rPr lang="en-US" smtClean="0"/>
              <a:t>Dr. Morgan K. Ward</a:t>
            </a:r>
            <a:endParaRPr lang="en-US" dirty="0"/>
          </a:p>
        </p:txBody>
      </p:sp>
      <p:sp>
        <p:nvSpPr>
          <p:cNvPr id="29" name="Slide Number Placeholder 28"/>
          <p:cNvSpPr>
            <a:spLocks noGrp="1"/>
          </p:cNvSpPr>
          <p:nvPr>
            <p:ph type="sldNum" sz="quarter" idx="12"/>
          </p:nvPr>
        </p:nvSpPr>
        <p:spPr>
          <a:xfrm>
            <a:off x="146304" y="6210300"/>
            <a:ext cx="457200" cy="457200"/>
          </a:xfrm>
          <a:prstGeom prst="ellipse">
            <a:avLst/>
          </a:prstGeom>
        </p:spPr>
        <p:txBody>
          <a:bodyPr lIns="0" tIns="0" rIns="0" bIns="0">
            <a:noAutofit/>
          </a:bodyPr>
          <a:lstStyle>
            <a:lvl1pPr>
              <a:defRPr sz="1400">
                <a:solidFill>
                  <a:srgbClr val="FFFFFF"/>
                </a:solidFill>
              </a:defRPr>
            </a:lvl1pPr>
          </a:lstStyle>
          <a:p>
            <a:fld id="{B7FE4486-6110-984C-846B-F25EA8AF3D9E}"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pic>
        <p:nvPicPr>
          <p:cNvPr id="14" name="Picture 13"/>
          <p:cNvPicPr>
            <a:picLocks noChangeAspect="1"/>
          </p:cNvPicPr>
          <p:nvPr userDrawn="1"/>
        </p:nvPicPr>
        <p:blipFill>
          <a:blip r:embed="rId2"/>
          <a:stretch>
            <a:fillRect/>
          </a:stretch>
        </p:blipFill>
        <p:spPr>
          <a:xfrm>
            <a:off x="7046054" y="6172200"/>
            <a:ext cx="1648112" cy="48747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Slide Number Placeholder 5"/>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9" name="Picture 8"/>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a:prstGeom prst="ellipse">
            <a:avLst/>
          </a:prstGeom>
        </p:spPr>
        <p:txBody>
          <a:bodyPr/>
          <a:lstStyle/>
          <a:p>
            <a:fld id="{B7FE4486-6110-984C-846B-F25EA8AF3D9E}" type="slidenum">
              <a:rPr lang="en-US" smtClean="0"/>
              <a:pPr/>
              <a:t>‹#›</a:t>
            </a:fld>
            <a:endParaRPr lang="en-US"/>
          </a:p>
        </p:txBody>
      </p:sp>
      <p:sp>
        <p:nvSpPr>
          <p:cNvPr id="12"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13" name="Picture 12"/>
          <p:cNvPicPr>
            <a:picLocks noChangeAspect="1"/>
          </p:cNvPicPr>
          <p:nvPr userDrawn="1"/>
        </p:nvPicPr>
        <p:blipFill>
          <a:blip r:embed="rId2"/>
          <a:stretch>
            <a:fillRect/>
          </a:stretch>
        </p:blipFill>
        <p:spPr>
          <a:xfrm>
            <a:off x="7046054" y="6172200"/>
            <a:ext cx="1648112" cy="48747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10" name="Picture 9"/>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Footer Placeholder 2"/>
          <p:cNvSpPr>
            <a:spLocks noGrp="1"/>
          </p:cNvSpPr>
          <p:nvPr>
            <p:ph type="ftr" sz="quarter" idx="1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12" name="Picture 11"/>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6"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7" name="Picture 6"/>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5"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6" name="Picture 5"/>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7" name="Slide Number Placeholder 6"/>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12" name="Picture 11"/>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Dr. Morgan K. Ward</a:t>
            </a:r>
            <a:endParaRPr lang="en-US"/>
          </a:p>
        </p:txBody>
      </p:sp>
      <p:sp>
        <p:nvSpPr>
          <p:cNvPr id="6" name="Slide Number Placeholder 5"/>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7" name="Slide Number Placeholder 6"/>
          <p:cNvSpPr>
            <a:spLocks noGrp="1"/>
          </p:cNvSpPr>
          <p:nvPr>
            <p:ph type="sldNum" sz="quarter" idx="12"/>
          </p:nvPr>
        </p:nvSpPr>
        <p:spPr>
          <a:xfrm>
            <a:off x="146304" y="6208776"/>
            <a:ext cx="457200" cy="457200"/>
          </a:xfrm>
          <a:prstGeom prst="ellipse">
            <a:avLst/>
          </a:prstGeom>
        </p:spPr>
        <p:txBody>
          <a:bodyPr/>
          <a:lstStyle/>
          <a:p>
            <a:fld id="{B7FE4486-6110-984C-846B-F25EA8AF3D9E}"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
        <p:nvSpPr>
          <p:cNvPr id="14"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15" name="Picture 14"/>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7"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8" name="Picture 7"/>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7"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8" name="Picture 7"/>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E3991B3B-BCEA-4B43-A476-FB34EDE8A53F}"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Dr. Morgan K. Ward</a:t>
            </a:r>
            <a:endParaRPr lang="en-US"/>
          </a:p>
        </p:txBody>
      </p:sp>
      <p:sp>
        <p:nvSpPr>
          <p:cNvPr id="6" name="Slide Number Placeholder 5"/>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Dr. Morgan K. Ward</a:t>
            </a:r>
            <a:endParaRPr lang="en-US"/>
          </a:p>
        </p:txBody>
      </p:sp>
      <p:sp>
        <p:nvSpPr>
          <p:cNvPr id="7" name="Slide Number Placeholder 6"/>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Dr. Morgan K. Ward</a:t>
            </a:r>
            <a:endParaRPr lang="en-US"/>
          </a:p>
        </p:txBody>
      </p:sp>
      <p:sp>
        <p:nvSpPr>
          <p:cNvPr id="9" name="Slide Number Placeholder 8"/>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Dr. Morgan K. Ward</a:t>
            </a:r>
            <a:endParaRPr lang="en-US"/>
          </a:p>
        </p:txBody>
      </p:sp>
      <p:sp>
        <p:nvSpPr>
          <p:cNvPr id="5" name="Slide Number Placeholder 4"/>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Dr. Morgan K. Ward</a:t>
            </a:r>
            <a:endParaRPr lang="en-US"/>
          </a:p>
        </p:txBody>
      </p:sp>
      <p:sp>
        <p:nvSpPr>
          <p:cNvPr id="4" name="Slide Number Placeholder 3"/>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Dr. Morgan K. Ward</a:t>
            </a:r>
            <a:endParaRPr lang="en-US"/>
          </a:p>
        </p:txBody>
      </p:sp>
      <p:sp>
        <p:nvSpPr>
          <p:cNvPr id="7" name="Slide Number Placeholder 6"/>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Dr. Morgan K. Ward</a:t>
            </a:r>
            <a:endParaRPr lang="en-US"/>
          </a:p>
        </p:txBody>
      </p:sp>
      <p:sp>
        <p:nvSpPr>
          <p:cNvPr id="7" name="Slide Number Placeholder 6"/>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Dr. Morgan K. Ward</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EE9058-9607-1947-8BA0-61434F010E9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0" y="274638"/>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pic>
        <p:nvPicPr>
          <p:cNvPr id="11" name="Picture 10"/>
          <p:cNvPicPr>
            <a:picLocks noChangeAspect="1"/>
          </p:cNvPicPr>
          <p:nvPr/>
        </p:nvPicPr>
        <p:blipFill>
          <a:blip r:embed="rId14"/>
          <a:stretch>
            <a:fillRect/>
          </a:stretch>
        </p:blipFill>
        <p:spPr>
          <a:xfrm>
            <a:off x="7046054" y="6172200"/>
            <a:ext cx="1648112" cy="487470"/>
          </a:xfrm>
          <a:prstGeom prst="rect">
            <a:avLst/>
          </a:prstGeom>
        </p:spPr>
      </p:pic>
      <p:sp>
        <p:nvSpPr>
          <p:cNvPr id="10"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latin typeface="+mj-lt"/>
              </a:defRPr>
            </a:lvl1pPr>
          </a:lstStyle>
          <a:p>
            <a:r>
              <a:rPr lang="en-US" smtClean="0"/>
              <a:t>Dr. Morgan K. Ward</a:t>
            </a:r>
            <a:endParaRPr lang="en-US" dirty="0"/>
          </a:p>
        </p:txBody>
      </p:sp>
      <p:sp>
        <p:nvSpPr>
          <p:cNvPr id="14"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7FE4486-6110-984C-846B-F25EA8AF3D9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704" r:id="rId12"/>
  </p:sldLayoutIdLst>
  <p:hf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j-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j-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j-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j-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j-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3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1.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31.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hyperlink" Target="http://online.wsj.com/article/SB117522181197454106.html"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dirty="0"/>
              <a:t>Chapter </a:t>
            </a:r>
            <a:r>
              <a:rPr lang="en-US" dirty="0" smtClean="0"/>
              <a:t>14: Pricing</a:t>
            </a:r>
            <a:endParaRPr lang="en-US" dirty="0"/>
          </a:p>
        </p:txBody>
      </p:sp>
      <p:sp>
        <p:nvSpPr>
          <p:cNvPr id="4" name="Subtitle 3"/>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4"/>
          <p:cNvSpPr>
            <a:spLocks noChangeArrowheads="1"/>
          </p:cNvSpPr>
          <p:nvPr/>
        </p:nvSpPr>
        <p:spPr bwMode="auto">
          <a:xfrm rot="5400000">
            <a:off x="4051520" y="-889890"/>
            <a:ext cx="1066800" cy="6235700"/>
          </a:xfrm>
          <a:prstGeom prst="homePlate">
            <a:avLst>
              <a:gd name="adj" fmla="val 14407"/>
            </a:avLst>
          </a:prstGeom>
          <a:solidFill>
            <a:srgbClr val="C0C0C0"/>
          </a:solidFill>
          <a:ln w="6350">
            <a:noFill/>
            <a:miter lim="800000"/>
            <a:headEnd/>
            <a:tailEnd/>
          </a:ln>
          <a:effectLst/>
        </p:spPr>
        <p:txBody>
          <a:bodyPr wrap="none" lIns="0" tIns="0" rIns="0" bIns="0" anchor="ctr">
            <a:prstTxWarp prst="textNoShape">
              <a:avLst/>
            </a:prstTxWarp>
          </a:bodyPr>
          <a:lstStyle/>
          <a:p>
            <a:endParaRPr lang="en-US">
              <a:latin typeface="+mj-lt"/>
            </a:endParaRPr>
          </a:p>
        </p:txBody>
      </p:sp>
      <p:sp>
        <p:nvSpPr>
          <p:cNvPr id="8195" name="Rectangle 7"/>
          <p:cNvSpPr>
            <a:spLocks noChangeArrowheads="1"/>
          </p:cNvSpPr>
          <p:nvPr/>
        </p:nvSpPr>
        <p:spPr bwMode="auto">
          <a:xfrm>
            <a:off x="4874262" y="2947320"/>
            <a:ext cx="1981200" cy="2216150"/>
          </a:xfrm>
          <a:prstGeom prst="rect">
            <a:avLst/>
          </a:prstGeom>
          <a:solidFill>
            <a:srgbClr val="FF6600">
              <a:alpha val="20000"/>
            </a:srgbClr>
          </a:solidFill>
          <a:ln w="28575">
            <a:solidFill>
              <a:schemeClr val="bg2"/>
            </a:solidFill>
            <a:miter lim="800000"/>
            <a:headEnd/>
            <a:tailEnd/>
          </a:ln>
          <a:effectLst/>
        </p:spPr>
        <p:txBody>
          <a:bodyPr wrap="none" lIns="0" tIns="0" rIns="0" bIns="0" anchor="ctr">
            <a:prstTxWarp prst="textNoShape">
              <a:avLst/>
            </a:prstTxWarp>
          </a:bodyPr>
          <a:lstStyle/>
          <a:p>
            <a:endParaRPr lang="en-US">
              <a:latin typeface="+mj-lt"/>
            </a:endParaRPr>
          </a:p>
        </p:txBody>
      </p:sp>
      <p:sp>
        <p:nvSpPr>
          <p:cNvPr id="8196" name="Text Box 9"/>
          <p:cNvSpPr txBox="1">
            <a:spLocks noChangeArrowheads="1"/>
          </p:cNvSpPr>
          <p:nvPr/>
        </p:nvSpPr>
        <p:spPr bwMode="auto">
          <a:xfrm>
            <a:off x="2063970" y="1945385"/>
            <a:ext cx="5105400" cy="1044575"/>
          </a:xfrm>
          <a:prstGeom prst="rect">
            <a:avLst/>
          </a:prstGeom>
          <a:noFill/>
          <a:ln w="9525">
            <a:noFill/>
            <a:miter lim="800000"/>
            <a:headEnd/>
            <a:tailEnd/>
          </a:ln>
          <a:effectLst/>
        </p:spPr>
        <p:txBody>
          <a:bodyPr>
            <a:prstTxWarp prst="textNoShape">
              <a:avLst/>
            </a:prstTxWarp>
            <a:spAutoFit/>
          </a:bodyPr>
          <a:lstStyle/>
          <a:p>
            <a:pPr algn="ctr">
              <a:spcBef>
                <a:spcPct val="20000"/>
              </a:spcBef>
            </a:pPr>
            <a:r>
              <a:rPr lang="en-US" sz="2500">
                <a:latin typeface="+mj-lt"/>
              </a:rPr>
              <a:t>4 Approaches to setting price level</a:t>
            </a:r>
          </a:p>
          <a:p>
            <a:pPr algn="ctr">
              <a:spcBef>
                <a:spcPct val="50000"/>
              </a:spcBef>
            </a:pPr>
            <a:endParaRPr lang="en-US" sz="2500">
              <a:latin typeface="+mj-lt"/>
            </a:endParaRPr>
          </a:p>
        </p:txBody>
      </p:sp>
      <p:sp>
        <p:nvSpPr>
          <p:cNvPr id="8197" name="Text Box 12"/>
          <p:cNvSpPr txBox="1">
            <a:spLocks noChangeArrowheads="1"/>
          </p:cNvSpPr>
          <p:nvPr/>
        </p:nvSpPr>
        <p:spPr bwMode="auto">
          <a:xfrm>
            <a:off x="4874262" y="3099720"/>
            <a:ext cx="1828800" cy="6413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latin typeface="+mj-lt"/>
              </a:rPr>
              <a:t>Profit-Oriented Pricing</a:t>
            </a:r>
          </a:p>
        </p:txBody>
      </p:sp>
      <p:pic>
        <p:nvPicPr>
          <p:cNvPr id="8199" name="Picture 19"/>
          <p:cNvPicPr>
            <a:picLocks noChangeAspect="1" noChangeArrowheads="1"/>
          </p:cNvPicPr>
          <p:nvPr/>
        </p:nvPicPr>
        <p:blipFill>
          <a:blip r:embed="rId3"/>
          <a:srcRect/>
          <a:stretch>
            <a:fillRect/>
          </a:stretch>
        </p:blipFill>
        <p:spPr bwMode="auto">
          <a:xfrm>
            <a:off x="1521462" y="2871120"/>
            <a:ext cx="2857500" cy="2857500"/>
          </a:xfrm>
          <a:prstGeom prst="rect">
            <a:avLst/>
          </a:prstGeom>
          <a:noFill/>
          <a:ln w="9525">
            <a:noFill/>
            <a:miter lim="800000"/>
            <a:headEnd/>
            <a:tailEnd/>
          </a:ln>
          <a:effectLst/>
        </p:spPr>
      </p:pic>
      <p:sp>
        <p:nvSpPr>
          <p:cNvPr id="8200" name="TextBox 10"/>
          <p:cNvSpPr txBox="1">
            <a:spLocks noChangeArrowheads="1"/>
          </p:cNvSpPr>
          <p:nvPr/>
        </p:nvSpPr>
        <p:spPr bwMode="auto">
          <a:xfrm>
            <a:off x="768570" y="5585160"/>
            <a:ext cx="7924800" cy="369888"/>
          </a:xfrm>
          <a:prstGeom prst="rect">
            <a:avLst/>
          </a:prstGeom>
          <a:noFill/>
          <a:ln w="9525">
            <a:noFill/>
            <a:miter lim="800000"/>
            <a:headEnd/>
            <a:tailEnd/>
          </a:ln>
        </p:spPr>
        <p:txBody>
          <a:bodyPr>
            <a:prstTxWarp prst="textNoShape">
              <a:avLst/>
            </a:prstTxWarp>
            <a:spAutoFit/>
          </a:bodyPr>
          <a:lstStyle/>
          <a:p>
            <a:pPr>
              <a:spcBef>
                <a:spcPct val="50000"/>
              </a:spcBef>
            </a:pPr>
            <a:r>
              <a:rPr lang="en-US" dirty="0">
                <a:latin typeface="+mj-lt"/>
              </a:rPr>
              <a:t>Balances revenues and costs to set price at profit maximizing point</a:t>
            </a:r>
          </a:p>
        </p:txBody>
      </p:sp>
      <p:sp>
        <p:nvSpPr>
          <p:cNvPr id="9" name="Rectangle 2"/>
          <p:cNvSpPr>
            <a:spLocks noGrp="1" noChangeArrowheads="1"/>
          </p:cNvSpPr>
          <p:nvPr>
            <p:ph type="title"/>
          </p:nvPr>
        </p:nvSpPr>
        <p:spPr>
          <a:xfrm>
            <a:off x="914400" y="274638"/>
            <a:ext cx="7772400" cy="1143000"/>
          </a:xfrm>
        </p:spPr>
        <p:txBody>
          <a:bodyPr/>
          <a:lstStyle/>
          <a:p>
            <a:pPr eaLnBrk="1" hangingPunct="1"/>
            <a:r>
              <a:rPr lang="en-US" dirty="0"/>
              <a:t>Setting the Price of Products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t>Setting the Price of Products</a:t>
            </a:r>
          </a:p>
        </p:txBody>
      </p:sp>
      <p:sp>
        <p:nvSpPr>
          <p:cNvPr id="9219" name="AutoShape 3"/>
          <p:cNvSpPr>
            <a:spLocks noChangeArrowheads="1"/>
          </p:cNvSpPr>
          <p:nvPr/>
        </p:nvSpPr>
        <p:spPr bwMode="auto">
          <a:xfrm rot="5400000">
            <a:off x="3816350" y="-905570"/>
            <a:ext cx="1066800" cy="6235700"/>
          </a:xfrm>
          <a:prstGeom prst="homePlate">
            <a:avLst>
              <a:gd name="adj" fmla="val 14407"/>
            </a:avLst>
          </a:prstGeom>
          <a:solidFill>
            <a:srgbClr val="C0C0C0"/>
          </a:solidFill>
          <a:ln w="6350">
            <a:noFill/>
            <a:miter lim="800000"/>
            <a:headEnd/>
            <a:tailEnd/>
          </a:ln>
          <a:effectLst/>
        </p:spPr>
        <p:txBody>
          <a:bodyPr wrap="none" lIns="0" tIns="0" rIns="0" bIns="0" anchor="ctr">
            <a:prstTxWarp prst="textNoShape">
              <a:avLst/>
            </a:prstTxWarp>
          </a:bodyPr>
          <a:lstStyle/>
          <a:p>
            <a:endParaRPr lang="en-US">
              <a:latin typeface="+mj-lt"/>
            </a:endParaRPr>
          </a:p>
        </p:txBody>
      </p:sp>
      <p:sp>
        <p:nvSpPr>
          <p:cNvPr id="9220" name="Rectangle 7"/>
          <p:cNvSpPr>
            <a:spLocks noChangeArrowheads="1"/>
          </p:cNvSpPr>
          <p:nvPr/>
        </p:nvSpPr>
        <p:spPr bwMode="auto">
          <a:xfrm>
            <a:off x="6477000" y="2821880"/>
            <a:ext cx="1981200" cy="2216150"/>
          </a:xfrm>
          <a:prstGeom prst="rect">
            <a:avLst/>
          </a:prstGeom>
          <a:solidFill>
            <a:srgbClr val="FF6600">
              <a:alpha val="20000"/>
            </a:srgbClr>
          </a:solidFill>
          <a:ln w="28575">
            <a:solidFill>
              <a:schemeClr val="bg2"/>
            </a:solidFill>
            <a:miter lim="800000"/>
            <a:headEnd/>
            <a:tailEnd/>
          </a:ln>
          <a:effectLst/>
        </p:spPr>
        <p:txBody>
          <a:bodyPr wrap="none" lIns="0" tIns="0" rIns="0" bIns="0" anchor="ctr">
            <a:prstTxWarp prst="textNoShape">
              <a:avLst/>
            </a:prstTxWarp>
          </a:bodyPr>
          <a:lstStyle/>
          <a:p>
            <a:endParaRPr lang="en-US">
              <a:latin typeface="+mj-lt"/>
            </a:endParaRPr>
          </a:p>
        </p:txBody>
      </p:sp>
      <p:sp>
        <p:nvSpPr>
          <p:cNvPr id="9221" name="Text Box 8"/>
          <p:cNvSpPr txBox="1">
            <a:spLocks noChangeArrowheads="1"/>
          </p:cNvSpPr>
          <p:nvPr/>
        </p:nvSpPr>
        <p:spPr bwMode="auto">
          <a:xfrm>
            <a:off x="1828800" y="1929705"/>
            <a:ext cx="5105400" cy="1044575"/>
          </a:xfrm>
          <a:prstGeom prst="rect">
            <a:avLst/>
          </a:prstGeom>
          <a:noFill/>
          <a:ln w="9525">
            <a:noFill/>
            <a:miter lim="800000"/>
            <a:headEnd/>
            <a:tailEnd/>
          </a:ln>
          <a:effectLst/>
        </p:spPr>
        <p:txBody>
          <a:bodyPr>
            <a:prstTxWarp prst="textNoShape">
              <a:avLst/>
            </a:prstTxWarp>
            <a:spAutoFit/>
          </a:bodyPr>
          <a:lstStyle/>
          <a:p>
            <a:pPr algn="ctr">
              <a:spcBef>
                <a:spcPct val="20000"/>
              </a:spcBef>
            </a:pPr>
            <a:r>
              <a:rPr lang="en-US" sz="2500">
                <a:latin typeface="+mj-lt"/>
              </a:rPr>
              <a:t>4 Approaches to setting price level</a:t>
            </a:r>
          </a:p>
          <a:p>
            <a:pPr algn="ctr">
              <a:spcBef>
                <a:spcPct val="50000"/>
              </a:spcBef>
            </a:pPr>
            <a:endParaRPr lang="en-US" sz="2500">
              <a:latin typeface="+mj-lt"/>
            </a:endParaRPr>
          </a:p>
        </p:txBody>
      </p:sp>
      <p:sp>
        <p:nvSpPr>
          <p:cNvPr id="9222" name="Text Box 12"/>
          <p:cNvSpPr txBox="1">
            <a:spLocks noChangeArrowheads="1"/>
          </p:cNvSpPr>
          <p:nvPr/>
        </p:nvSpPr>
        <p:spPr bwMode="auto">
          <a:xfrm>
            <a:off x="6477000" y="2974280"/>
            <a:ext cx="2133600" cy="6413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latin typeface="+mj-lt"/>
              </a:rPr>
              <a:t>Competition-Oriented Pricing</a:t>
            </a:r>
          </a:p>
        </p:txBody>
      </p:sp>
      <p:sp>
        <p:nvSpPr>
          <p:cNvPr id="9223" name="Text Box 16"/>
          <p:cNvSpPr txBox="1">
            <a:spLocks noChangeArrowheads="1"/>
          </p:cNvSpPr>
          <p:nvPr/>
        </p:nvSpPr>
        <p:spPr bwMode="auto">
          <a:xfrm>
            <a:off x="6477000" y="3631505"/>
            <a:ext cx="1981200" cy="304800"/>
          </a:xfrm>
          <a:prstGeom prst="rect">
            <a:avLst/>
          </a:prstGeom>
          <a:noFill/>
          <a:ln w="9525">
            <a:noFill/>
            <a:miter lim="800000"/>
            <a:headEnd/>
            <a:tailEnd/>
          </a:ln>
          <a:effectLst/>
        </p:spPr>
        <p:txBody>
          <a:bodyPr>
            <a:prstTxWarp prst="textNoShape">
              <a:avLst/>
            </a:prstTxWarp>
            <a:spAutoFit/>
          </a:bodyPr>
          <a:lstStyle/>
          <a:p>
            <a:pPr>
              <a:spcBef>
                <a:spcPct val="50000"/>
              </a:spcBef>
              <a:buFontTx/>
              <a:buChar char="•"/>
            </a:pPr>
            <a:endParaRPr lang="en-US" sz="1400">
              <a:latin typeface="+mj-lt"/>
            </a:endParaRPr>
          </a:p>
        </p:txBody>
      </p:sp>
      <p:sp>
        <p:nvSpPr>
          <p:cNvPr id="9226" name="Text Box 19"/>
          <p:cNvSpPr txBox="1">
            <a:spLocks noChangeArrowheads="1"/>
          </p:cNvSpPr>
          <p:nvPr/>
        </p:nvSpPr>
        <p:spPr bwMode="auto">
          <a:xfrm>
            <a:off x="2971800" y="3660080"/>
            <a:ext cx="914400" cy="57943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3200" b="1">
                <a:latin typeface="+mj-lt"/>
              </a:rPr>
              <a:t>Vs.</a:t>
            </a:r>
          </a:p>
        </p:txBody>
      </p:sp>
      <p:sp>
        <p:nvSpPr>
          <p:cNvPr id="9227" name="AutoShape 21"/>
          <p:cNvSpPr>
            <a:spLocks noChangeArrowheads="1"/>
          </p:cNvSpPr>
          <p:nvPr/>
        </p:nvSpPr>
        <p:spPr bwMode="auto">
          <a:xfrm>
            <a:off x="533400" y="3307655"/>
            <a:ext cx="2362200" cy="1219200"/>
          </a:xfrm>
          <a:prstGeom prst="roundRect">
            <a:avLst>
              <a:gd name="adj" fmla="val 16667"/>
            </a:avLst>
          </a:prstGeom>
          <a:noFill/>
          <a:ln w="9525">
            <a:solidFill>
              <a:schemeClr val="tx1"/>
            </a:solidFill>
            <a:round/>
            <a:headEnd/>
            <a:tailEnd/>
          </a:ln>
          <a:effectLst/>
        </p:spPr>
        <p:txBody>
          <a:bodyPr wrap="none" anchor="ctr">
            <a:prstTxWarp prst="textNoShape">
              <a:avLst/>
            </a:prstTxWarp>
          </a:bodyPr>
          <a:lstStyle/>
          <a:p>
            <a:endParaRPr lang="en-US">
              <a:latin typeface="+mj-lt"/>
            </a:endParaRPr>
          </a:p>
        </p:txBody>
      </p:sp>
      <p:sp>
        <p:nvSpPr>
          <p:cNvPr id="9228" name="AutoShape 22"/>
          <p:cNvSpPr>
            <a:spLocks noChangeArrowheads="1"/>
          </p:cNvSpPr>
          <p:nvPr/>
        </p:nvSpPr>
        <p:spPr bwMode="auto">
          <a:xfrm>
            <a:off x="3733800" y="3312418"/>
            <a:ext cx="2362200" cy="1219200"/>
          </a:xfrm>
          <a:prstGeom prst="roundRect">
            <a:avLst>
              <a:gd name="adj" fmla="val 16667"/>
            </a:avLst>
          </a:prstGeom>
          <a:noFill/>
          <a:ln w="9525">
            <a:solidFill>
              <a:schemeClr val="tx1"/>
            </a:solidFill>
            <a:round/>
            <a:headEnd/>
            <a:tailEnd/>
          </a:ln>
          <a:effectLst/>
        </p:spPr>
        <p:txBody>
          <a:bodyPr wrap="none" anchor="ctr">
            <a:prstTxWarp prst="textNoShape">
              <a:avLst/>
            </a:prstTxWarp>
          </a:bodyPr>
          <a:lstStyle/>
          <a:p>
            <a:endParaRPr lang="en-US">
              <a:latin typeface="+mj-lt"/>
            </a:endParaRPr>
          </a:p>
        </p:txBody>
      </p:sp>
      <p:sp>
        <p:nvSpPr>
          <p:cNvPr id="9229" name="TextBox 16"/>
          <p:cNvSpPr txBox="1">
            <a:spLocks noChangeArrowheads="1"/>
          </p:cNvSpPr>
          <p:nvPr/>
        </p:nvSpPr>
        <p:spPr bwMode="auto">
          <a:xfrm>
            <a:off x="533400" y="5412680"/>
            <a:ext cx="7924800" cy="369888"/>
          </a:xfrm>
          <a:prstGeom prst="rect">
            <a:avLst/>
          </a:prstGeom>
          <a:noFill/>
          <a:ln w="9525">
            <a:noFill/>
            <a:miter lim="800000"/>
            <a:headEnd/>
            <a:tailEnd/>
          </a:ln>
        </p:spPr>
        <p:txBody>
          <a:bodyPr>
            <a:prstTxWarp prst="textNoShape">
              <a:avLst/>
            </a:prstTxWarp>
            <a:spAutoFit/>
          </a:bodyPr>
          <a:lstStyle/>
          <a:p>
            <a:pPr>
              <a:spcBef>
                <a:spcPct val="50000"/>
              </a:spcBef>
            </a:pPr>
            <a:r>
              <a:rPr lang="en-US">
                <a:latin typeface="+mj-lt"/>
              </a:rPr>
              <a:t>Price setter focuses on what competitors or “the market” is doing</a:t>
            </a:r>
          </a:p>
        </p:txBody>
      </p:sp>
      <p:pic>
        <p:nvPicPr>
          <p:cNvPr id="1026" name="Picture 2" descr="http://cloudfront2.bostinno.com/wp-content/uploads/2012/08/Whole-Foods-300x300.jpg"/>
          <p:cNvPicPr>
            <a:picLocks noChangeAspect="1" noChangeArrowheads="1"/>
          </p:cNvPicPr>
          <p:nvPr/>
        </p:nvPicPr>
        <p:blipFill rotWithShape="1">
          <a:blip r:embed="rId2">
            <a:extLst>
              <a:ext uri="{28A0092B-C50C-407E-A947-70E740481C1C}">
                <a14:useLocalDpi xmlns:a14="http://schemas.microsoft.com/office/drawing/2010/main" val="0"/>
              </a:ext>
            </a:extLst>
          </a:blip>
          <a:srcRect t="10660" b="27998"/>
          <a:stretch/>
        </p:blipFill>
        <p:spPr bwMode="auto">
          <a:xfrm>
            <a:off x="812382" y="3363883"/>
            <a:ext cx="1804235" cy="11067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traderjoes.com/images/Logo_stat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766" y="3363882"/>
            <a:ext cx="1194802" cy="11761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t>Demand-Oriented Approaches</a:t>
            </a:r>
          </a:p>
        </p:txBody>
      </p:sp>
      <p:sp>
        <p:nvSpPr>
          <p:cNvPr id="10243" name="Rectangle 4">
            <a:hlinkClick r:id="rId2" action="ppaction://hlinksldjump"/>
          </p:cNvPr>
          <p:cNvSpPr>
            <a:spLocks noChangeArrowheads="1"/>
          </p:cNvSpPr>
          <p:nvPr/>
        </p:nvSpPr>
        <p:spPr bwMode="auto">
          <a:xfrm>
            <a:off x="838200" y="16610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b="1">
                <a:latin typeface="+mj-lt"/>
              </a:rPr>
              <a:t>  Skimming Pricing</a:t>
            </a:r>
          </a:p>
          <a:p>
            <a:pPr lvl="1">
              <a:buClr>
                <a:srgbClr val="CC3300"/>
              </a:buClr>
              <a:buFont typeface="Wingdings" pitchFamily="-1" charset="2"/>
              <a:buNone/>
            </a:pPr>
            <a:endParaRPr lang="en-US">
              <a:latin typeface="+mj-lt"/>
            </a:endParaRPr>
          </a:p>
        </p:txBody>
      </p:sp>
      <p:sp>
        <p:nvSpPr>
          <p:cNvPr id="10244" name="Rectangle 5">
            <a:hlinkClick r:id="" action="ppaction://noaction"/>
          </p:cNvPr>
          <p:cNvSpPr>
            <a:spLocks noChangeArrowheads="1"/>
          </p:cNvSpPr>
          <p:nvPr/>
        </p:nvSpPr>
        <p:spPr bwMode="auto">
          <a:xfrm>
            <a:off x="838200" y="28802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Penetration Pricing</a:t>
            </a:r>
          </a:p>
        </p:txBody>
      </p:sp>
      <p:sp>
        <p:nvSpPr>
          <p:cNvPr id="10245" name="Rectangle 6">
            <a:hlinkClick r:id="" action="ppaction://noaction"/>
          </p:cNvPr>
          <p:cNvSpPr>
            <a:spLocks noChangeArrowheads="1"/>
          </p:cNvSpPr>
          <p:nvPr/>
        </p:nvSpPr>
        <p:spPr bwMode="auto">
          <a:xfrm>
            <a:off x="838200" y="35660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Prestige Pricing</a:t>
            </a:r>
          </a:p>
        </p:txBody>
      </p:sp>
      <p:sp>
        <p:nvSpPr>
          <p:cNvPr id="10246" name="Rectangle 7">
            <a:hlinkClick r:id="" action="ppaction://noaction"/>
          </p:cNvPr>
          <p:cNvSpPr>
            <a:spLocks noChangeArrowheads="1"/>
          </p:cNvSpPr>
          <p:nvPr/>
        </p:nvSpPr>
        <p:spPr bwMode="auto">
          <a:xfrm>
            <a:off x="838200" y="42518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Price Lining</a:t>
            </a:r>
          </a:p>
        </p:txBody>
      </p:sp>
      <p:sp>
        <p:nvSpPr>
          <p:cNvPr id="25621" name="Text Box 21"/>
          <p:cNvSpPr txBox="1">
            <a:spLocks noChangeArrowheads="1"/>
          </p:cNvSpPr>
          <p:nvPr/>
        </p:nvSpPr>
        <p:spPr bwMode="auto">
          <a:xfrm>
            <a:off x="4572000" y="4023200"/>
            <a:ext cx="2743200" cy="119062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latin typeface="+mj-lt"/>
              </a:rPr>
              <a:t>September 26, 1996 -</a:t>
            </a:r>
            <a:r>
              <a:rPr lang="en-US">
                <a:latin typeface="+mj-lt"/>
              </a:rPr>
              <a:t> </a:t>
            </a:r>
            <a:br>
              <a:rPr lang="en-US">
                <a:latin typeface="+mj-lt"/>
              </a:rPr>
            </a:br>
            <a:r>
              <a:rPr lang="en-US">
                <a:latin typeface="+mj-lt"/>
              </a:rPr>
              <a:t>Toshiba announces first home DVD player SD-3000 ($674). </a:t>
            </a:r>
          </a:p>
        </p:txBody>
      </p:sp>
      <p:pic>
        <p:nvPicPr>
          <p:cNvPr id="25622" name="Picture 2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953000" y="3032600"/>
            <a:ext cx="1905000" cy="841375"/>
          </a:xfrm>
          <a:prstGeom prst="rect">
            <a:avLst/>
          </a:prstGeom>
          <a:noFill/>
          <a:ln w="9525">
            <a:noFill/>
            <a:miter lim="800000"/>
            <a:headEnd/>
            <a:tailEnd/>
          </a:ln>
          <a:effectLst/>
        </p:spPr>
      </p:pic>
      <p:sp>
        <p:nvSpPr>
          <p:cNvPr id="25624" name="AutoShape 24"/>
          <p:cNvSpPr>
            <a:spLocks noChangeArrowheads="1"/>
          </p:cNvSpPr>
          <p:nvPr/>
        </p:nvSpPr>
        <p:spPr bwMode="auto">
          <a:xfrm>
            <a:off x="4419600" y="2880200"/>
            <a:ext cx="3048000" cy="2819400"/>
          </a:xfrm>
          <a:prstGeom prst="roundRect">
            <a:avLst>
              <a:gd name="adj" fmla="val 16667"/>
            </a:avLst>
          </a:prstGeom>
          <a:noFill/>
          <a:ln w="28575">
            <a:solidFill>
              <a:srgbClr val="000080"/>
            </a:solidFill>
            <a:round/>
            <a:headEnd/>
            <a:tailEnd/>
          </a:ln>
          <a:effectLst/>
        </p:spPr>
        <p:txBody>
          <a:bodyPr wrap="none" anchor="ctr">
            <a:prstTxWarp prst="textNoShape">
              <a:avLst/>
            </a:prstTxWarp>
          </a:bodyPr>
          <a:lstStyle/>
          <a:p>
            <a:endParaRPr lang="en-US">
              <a:latin typeface="+mj-lt"/>
            </a:endParaRPr>
          </a:p>
        </p:txBody>
      </p:sp>
      <p:sp>
        <p:nvSpPr>
          <p:cNvPr id="10250" name="TextBox 1"/>
          <p:cNvSpPr txBox="1">
            <a:spLocks noChangeArrowheads="1"/>
          </p:cNvSpPr>
          <p:nvPr/>
        </p:nvSpPr>
        <p:spPr bwMode="auto">
          <a:xfrm>
            <a:off x="1447800" y="2027713"/>
            <a:ext cx="7543800" cy="646112"/>
          </a:xfrm>
          <a:prstGeom prst="rect">
            <a:avLst/>
          </a:prstGeom>
          <a:noFill/>
          <a:ln w="9525">
            <a:noFill/>
            <a:miter lim="800000"/>
            <a:headEnd/>
            <a:tailEnd/>
          </a:ln>
        </p:spPr>
        <p:txBody>
          <a:bodyPr>
            <a:prstTxWarp prst="textNoShape">
              <a:avLst/>
            </a:prstTxWarp>
            <a:spAutoFit/>
          </a:bodyPr>
          <a:lstStyle/>
          <a:p>
            <a:r>
              <a:rPr lang="en-US">
                <a:latin typeface="+mj-lt"/>
              </a:rPr>
              <a:t>A firm introduces a new or innovative product at a high initial price that only customers who REALLY desire the product would pay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5622"/>
                                        </p:tgtEl>
                                        <p:attrNameLst>
                                          <p:attrName>style.visibility</p:attrName>
                                        </p:attrNameLst>
                                      </p:cBhvr>
                                      <p:to>
                                        <p:strVal val="visible"/>
                                      </p:to>
                                    </p:set>
                                    <p:animEffect transition="in" filter="fade">
                                      <p:cBhvr>
                                        <p:cTn id="7" dur="2000"/>
                                        <p:tgtEl>
                                          <p:spTgt spid="256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621"/>
                                        </p:tgtEl>
                                        <p:attrNameLst>
                                          <p:attrName>style.visibility</p:attrName>
                                        </p:attrNameLst>
                                      </p:cBhvr>
                                      <p:to>
                                        <p:strVal val="visible"/>
                                      </p:to>
                                    </p:set>
                                    <p:animEffect transition="in" filter="fade">
                                      <p:cBhvr>
                                        <p:cTn id="10" dur="2000"/>
                                        <p:tgtEl>
                                          <p:spTgt spid="256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624"/>
                                        </p:tgtEl>
                                        <p:attrNameLst>
                                          <p:attrName>style.visibility</p:attrName>
                                        </p:attrNameLst>
                                      </p:cBhvr>
                                      <p:to>
                                        <p:strVal val="visible"/>
                                      </p:to>
                                    </p:set>
                                    <p:animEffect transition="in" filter="fade">
                                      <p:cBhvr>
                                        <p:cTn id="13" dur="2000"/>
                                        <p:tgtEl>
                                          <p:spTgt spid="25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21" grpId="0"/>
      <p:bldP spid="256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8" name="Picture 10"/>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5383398" y="2687640"/>
            <a:ext cx="3695700" cy="2365375"/>
          </a:xfrm>
          <a:prstGeom prst="rect">
            <a:avLst/>
          </a:prstGeom>
          <a:noFill/>
          <a:ln w="9525">
            <a:noFill/>
            <a:miter lim="800000"/>
            <a:headEnd/>
            <a:tailEnd/>
          </a:ln>
          <a:effectLst/>
        </p:spPr>
      </p:pic>
      <p:sp>
        <p:nvSpPr>
          <p:cNvPr id="11267" name="Rectangle 2"/>
          <p:cNvSpPr>
            <a:spLocks noGrp="1" noChangeArrowheads="1"/>
          </p:cNvSpPr>
          <p:nvPr>
            <p:ph type="title"/>
          </p:nvPr>
        </p:nvSpPr>
        <p:spPr/>
        <p:txBody>
          <a:bodyPr/>
          <a:lstStyle/>
          <a:p>
            <a:pPr eaLnBrk="1" hangingPunct="1"/>
            <a:r>
              <a:rPr lang="en-US"/>
              <a:t>Demand-Oriented Approaches</a:t>
            </a:r>
          </a:p>
        </p:txBody>
      </p:sp>
      <p:sp>
        <p:nvSpPr>
          <p:cNvPr id="11268" name="Rectangle 4">
            <a:hlinkClick r:id="" action="ppaction://noaction"/>
          </p:cNvPr>
          <p:cNvSpPr>
            <a:spLocks noChangeArrowheads="1"/>
          </p:cNvSpPr>
          <p:nvPr/>
        </p:nvSpPr>
        <p:spPr bwMode="auto">
          <a:xfrm>
            <a:off x="664757" y="201752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b="1" dirty="0">
                <a:latin typeface="+mj-lt"/>
              </a:rPr>
              <a:t>  Penetration Pricing</a:t>
            </a:r>
          </a:p>
          <a:p>
            <a:pPr>
              <a:buClr>
                <a:srgbClr val="CC3300"/>
              </a:buClr>
              <a:buFont typeface="Wingdings" pitchFamily="-1" charset="2"/>
              <a:buChar char="§"/>
            </a:pPr>
            <a:endParaRPr lang="en-US" sz="2800" dirty="0">
              <a:latin typeface="+mj-lt"/>
            </a:endParaRPr>
          </a:p>
        </p:txBody>
      </p:sp>
      <p:sp>
        <p:nvSpPr>
          <p:cNvPr id="11269" name="Rectangle 5">
            <a:hlinkClick r:id="" action="ppaction://noaction"/>
          </p:cNvPr>
          <p:cNvSpPr>
            <a:spLocks noChangeArrowheads="1"/>
          </p:cNvSpPr>
          <p:nvPr/>
        </p:nvSpPr>
        <p:spPr bwMode="auto">
          <a:xfrm>
            <a:off x="744132" y="338912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Prestige Pricing</a:t>
            </a:r>
          </a:p>
        </p:txBody>
      </p:sp>
      <p:sp>
        <p:nvSpPr>
          <p:cNvPr id="11270" name="Rectangle 6">
            <a:hlinkClick r:id="" action="ppaction://noaction"/>
          </p:cNvPr>
          <p:cNvSpPr>
            <a:spLocks noChangeArrowheads="1"/>
          </p:cNvSpPr>
          <p:nvPr/>
        </p:nvSpPr>
        <p:spPr bwMode="auto">
          <a:xfrm>
            <a:off x="744132" y="407492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Price Lining</a:t>
            </a:r>
          </a:p>
        </p:txBody>
      </p:sp>
      <p:sp>
        <p:nvSpPr>
          <p:cNvPr id="27655" name="Text Box 7"/>
          <p:cNvSpPr txBox="1">
            <a:spLocks noChangeArrowheads="1"/>
          </p:cNvSpPr>
          <p:nvPr/>
        </p:nvSpPr>
        <p:spPr bwMode="auto">
          <a:xfrm>
            <a:off x="5849532" y="4698808"/>
            <a:ext cx="27432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latin typeface="+mj-lt"/>
              </a:rPr>
              <a:t>Introductory price: $.75</a:t>
            </a:r>
            <a:r>
              <a:rPr lang="en-US">
                <a:latin typeface="+mj-lt"/>
              </a:rPr>
              <a:t> </a:t>
            </a:r>
          </a:p>
        </p:txBody>
      </p:sp>
      <p:sp>
        <p:nvSpPr>
          <p:cNvPr id="27657" name="AutoShape 9"/>
          <p:cNvSpPr>
            <a:spLocks noChangeArrowheads="1"/>
          </p:cNvSpPr>
          <p:nvPr/>
        </p:nvSpPr>
        <p:spPr bwMode="auto">
          <a:xfrm>
            <a:off x="3715932" y="2855720"/>
            <a:ext cx="5181600" cy="2209800"/>
          </a:xfrm>
          <a:prstGeom prst="roundRect">
            <a:avLst>
              <a:gd name="adj" fmla="val 16667"/>
            </a:avLst>
          </a:prstGeom>
          <a:noFill/>
          <a:ln w="28575">
            <a:solidFill>
              <a:srgbClr val="000080"/>
            </a:solidFill>
            <a:round/>
            <a:headEnd/>
            <a:tailEnd/>
          </a:ln>
          <a:effectLst/>
        </p:spPr>
        <p:txBody>
          <a:bodyPr wrap="none" anchor="ctr">
            <a:prstTxWarp prst="textNoShape">
              <a:avLst/>
            </a:prstTxWarp>
          </a:bodyPr>
          <a:lstStyle/>
          <a:p>
            <a:endParaRPr lang="en-US">
              <a:latin typeface="+mj-lt"/>
            </a:endParaRPr>
          </a:p>
        </p:txBody>
      </p:sp>
      <p:sp>
        <p:nvSpPr>
          <p:cNvPr id="27659" name="Text Box 11"/>
          <p:cNvSpPr txBox="1">
            <a:spLocks noChangeArrowheads="1"/>
          </p:cNvSpPr>
          <p:nvPr/>
        </p:nvSpPr>
        <p:spPr bwMode="auto">
          <a:xfrm>
            <a:off x="3792132" y="3084320"/>
            <a:ext cx="2057400" cy="155892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b="1">
                <a:latin typeface="+mj-lt"/>
              </a:rPr>
              <a:t>Snickers Charged</a:t>
            </a:r>
            <a:r>
              <a:rPr lang="en-US" sz="1600">
                <a:latin typeface="+mj-lt"/>
              </a:rPr>
              <a:t> boasts 60 milligrams of caffeine, taurine and other B vitamins (about 10% of your RDA). </a:t>
            </a:r>
          </a:p>
        </p:txBody>
      </p:sp>
      <p:sp>
        <p:nvSpPr>
          <p:cNvPr id="11274" name="TextBox 12"/>
          <p:cNvSpPr txBox="1">
            <a:spLocks noChangeArrowheads="1"/>
          </p:cNvSpPr>
          <p:nvPr/>
        </p:nvSpPr>
        <p:spPr bwMode="auto">
          <a:xfrm>
            <a:off x="1353732" y="2285808"/>
            <a:ext cx="7543800" cy="646112"/>
          </a:xfrm>
          <a:prstGeom prst="rect">
            <a:avLst/>
          </a:prstGeom>
          <a:noFill/>
          <a:ln w="9525">
            <a:noFill/>
            <a:miter lim="800000"/>
            <a:headEnd/>
            <a:tailEnd/>
          </a:ln>
        </p:spPr>
        <p:txBody>
          <a:bodyPr>
            <a:prstTxWarp prst="textNoShape">
              <a:avLst/>
            </a:prstTxWarp>
            <a:spAutoFit/>
          </a:bodyPr>
          <a:lstStyle/>
          <a:p>
            <a:r>
              <a:rPr lang="en-US">
                <a:latin typeface="+mj-lt"/>
              </a:rPr>
              <a:t>Setting a low initial prices on a new product to appeal immediately to mass market</a:t>
            </a:r>
          </a:p>
        </p:txBody>
      </p:sp>
      <p:sp>
        <p:nvSpPr>
          <p:cNvPr id="11275" name="Rectangle 4">
            <a:hlinkClick r:id="rId3" action="ppaction://hlinksldjump"/>
          </p:cNvPr>
          <p:cNvSpPr>
            <a:spLocks noChangeArrowheads="1"/>
          </p:cNvSpPr>
          <p:nvPr/>
        </p:nvSpPr>
        <p:spPr bwMode="auto">
          <a:xfrm>
            <a:off x="657411" y="151328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b="1" dirty="0">
                <a:latin typeface="+mj-lt"/>
              </a:rPr>
              <a:t>  </a:t>
            </a:r>
            <a:r>
              <a:rPr lang="en-US" sz="2800" dirty="0">
                <a:latin typeface="+mj-lt"/>
              </a:rPr>
              <a:t>Skimming Pricing</a:t>
            </a:r>
          </a:p>
          <a:p>
            <a:pPr lvl="1">
              <a:buClr>
                <a:srgbClr val="CC3300"/>
              </a:buClr>
              <a:buFont typeface="Wingdings" pitchFamily="-1" charset="2"/>
              <a:buNone/>
            </a:pPr>
            <a:endParaRPr lang="en-US"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6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6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5" grpId="0"/>
      <p:bldP spid="27657" grpId="0" animBg="1"/>
      <p:bldP spid="2765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a:t>Demand-Oriented Approaches</a:t>
            </a:r>
          </a:p>
        </p:txBody>
      </p:sp>
      <p:sp>
        <p:nvSpPr>
          <p:cNvPr id="11268" name="Rectangle 4">
            <a:hlinkClick r:id="" action="ppaction://noaction"/>
          </p:cNvPr>
          <p:cNvSpPr>
            <a:spLocks noChangeArrowheads="1"/>
          </p:cNvSpPr>
          <p:nvPr/>
        </p:nvSpPr>
        <p:spPr bwMode="auto">
          <a:xfrm>
            <a:off x="664757" y="204888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dirty="0">
                <a:latin typeface="+mj-lt"/>
              </a:rPr>
              <a:t>  Penetration Pricing</a:t>
            </a:r>
          </a:p>
          <a:p>
            <a:pPr>
              <a:buClr>
                <a:srgbClr val="CC3300"/>
              </a:buClr>
              <a:buFont typeface="Wingdings" pitchFamily="-1" charset="2"/>
              <a:buChar char="§"/>
            </a:pPr>
            <a:endParaRPr lang="en-US" sz="2800" dirty="0">
              <a:latin typeface="+mj-lt"/>
            </a:endParaRPr>
          </a:p>
        </p:txBody>
      </p:sp>
      <p:sp>
        <p:nvSpPr>
          <p:cNvPr id="11269" name="Rectangle 5">
            <a:hlinkClick r:id="" action="ppaction://noaction"/>
          </p:cNvPr>
          <p:cNvSpPr>
            <a:spLocks noChangeArrowheads="1"/>
          </p:cNvSpPr>
          <p:nvPr/>
        </p:nvSpPr>
        <p:spPr bwMode="auto">
          <a:xfrm>
            <a:off x="697098" y="236992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dirty="0">
                <a:latin typeface="+mj-lt"/>
              </a:rPr>
              <a:t>  Prestige Pricing</a:t>
            </a:r>
          </a:p>
        </p:txBody>
      </p:sp>
      <p:sp>
        <p:nvSpPr>
          <p:cNvPr id="11270" name="Rectangle 6">
            <a:hlinkClick r:id="" action="ppaction://noaction"/>
          </p:cNvPr>
          <p:cNvSpPr>
            <a:spLocks noChangeArrowheads="1"/>
          </p:cNvSpPr>
          <p:nvPr/>
        </p:nvSpPr>
        <p:spPr bwMode="auto">
          <a:xfrm>
            <a:off x="744132" y="365156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dirty="0">
                <a:latin typeface="+mj-lt"/>
              </a:rPr>
              <a:t>  Price Lining</a:t>
            </a:r>
          </a:p>
        </p:txBody>
      </p:sp>
      <p:sp>
        <p:nvSpPr>
          <p:cNvPr id="11275" name="Rectangle 4">
            <a:hlinkClick r:id="rId2" action="ppaction://hlinksldjump"/>
          </p:cNvPr>
          <p:cNvSpPr>
            <a:spLocks noChangeArrowheads="1"/>
          </p:cNvSpPr>
          <p:nvPr/>
        </p:nvSpPr>
        <p:spPr bwMode="auto">
          <a:xfrm>
            <a:off x="657411" y="151328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b="1" dirty="0">
                <a:latin typeface="+mj-lt"/>
              </a:rPr>
              <a:t>  </a:t>
            </a:r>
            <a:r>
              <a:rPr lang="en-US" sz="2800" dirty="0">
                <a:latin typeface="+mj-lt"/>
              </a:rPr>
              <a:t>Skimming Pricing</a:t>
            </a:r>
          </a:p>
          <a:p>
            <a:pPr lvl="1">
              <a:buClr>
                <a:srgbClr val="CC3300"/>
              </a:buClr>
              <a:buFont typeface="Wingdings" pitchFamily="-1" charset="2"/>
              <a:buNone/>
            </a:pPr>
            <a:endParaRPr lang="en-US" dirty="0">
              <a:latin typeface="+mj-lt"/>
            </a:endParaRPr>
          </a:p>
        </p:txBody>
      </p:sp>
      <p:sp>
        <p:nvSpPr>
          <p:cNvPr id="12" name="AutoShape 9"/>
          <p:cNvSpPr>
            <a:spLocks noChangeArrowheads="1"/>
          </p:cNvSpPr>
          <p:nvPr/>
        </p:nvSpPr>
        <p:spPr bwMode="auto">
          <a:xfrm>
            <a:off x="3574830" y="3608640"/>
            <a:ext cx="5181600" cy="2209800"/>
          </a:xfrm>
          <a:prstGeom prst="roundRect">
            <a:avLst>
              <a:gd name="adj" fmla="val 16667"/>
            </a:avLst>
          </a:prstGeom>
          <a:noFill/>
          <a:ln w="28575">
            <a:solidFill>
              <a:srgbClr val="000080"/>
            </a:solidFill>
            <a:round/>
            <a:headEnd/>
            <a:tailEnd/>
          </a:ln>
          <a:effectLst/>
        </p:spPr>
        <p:txBody>
          <a:bodyPr wrap="none" anchor="ctr">
            <a:prstTxWarp prst="textNoShape">
              <a:avLst/>
            </a:prstTxWarp>
          </a:bodyPr>
          <a:lstStyle/>
          <a:p>
            <a:endParaRPr lang="en-US"/>
          </a:p>
        </p:txBody>
      </p:sp>
      <p:pic>
        <p:nvPicPr>
          <p:cNvPr id="13" name="Picture 11"/>
          <p:cNvPicPr>
            <a:picLocks noChangeAspect="1" noChangeArrowheads="1"/>
          </p:cNvPicPr>
          <p:nvPr/>
        </p:nvPicPr>
        <p:blipFill>
          <a:blip r:embed="rId3"/>
          <a:srcRect/>
          <a:stretch>
            <a:fillRect/>
          </a:stretch>
        </p:blipFill>
        <p:spPr bwMode="auto">
          <a:xfrm>
            <a:off x="3892330" y="3699128"/>
            <a:ext cx="1485900" cy="1981200"/>
          </a:xfrm>
          <a:prstGeom prst="rect">
            <a:avLst/>
          </a:prstGeom>
          <a:noFill/>
          <a:ln w="9525">
            <a:noFill/>
            <a:miter lim="800000"/>
            <a:headEnd/>
            <a:tailEnd/>
          </a:ln>
          <a:effectLst/>
        </p:spPr>
      </p:pic>
      <p:pic>
        <p:nvPicPr>
          <p:cNvPr id="14" name="Picture 12"/>
          <p:cNvPicPr>
            <a:picLocks noChangeAspect="1" noChangeArrowheads="1"/>
          </p:cNvPicPr>
          <p:nvPr/>
        </p:nvPicPr>
        <p:blipFill>
          <a:blip r:embed="rId4"/>
          <a:srcRect/>
          <a:stretch>
            <a:fillRect/>
          </a:stretch>
        </p:blipFill>
        <p:spPr bwMode="auto">
          <a:xfrm>
            <a:off x="5708430" y="3875340"/>
            <a:ext cx="2381250" cy="1790700"/>
          </a:xfrm>
          <a:prstGeom prst="rect">
            <a:avLst/>
          </a:prstGeom>
          <a:noFill/>
          <a:ln w="9525">
            <a:noFill/>
            <a:miter lim="800000"/>
            <a:headEnd/>
            <a:tailEnd/>
          </a:ln>
          <a:effectLst/>
        </p:spPr>
      </p:pic>
      <p:sp>
        <p:nvSpPr>
          <p:cNvPr id="15" name="TextBox 11"/>
          <p:cNvSpPr txBox="1">
            <a:spLocks noChangeArrowheads="1"/>
          </p:cNvSpPr>
          <p:nvPr/>
        </p:nvSpPr>
        <p:spPr bwMode="auto">
          <a:xfrm>
            <a:off x="1447800" y="2890728"/>
            <a:ext cx="7543800" cy="646112"/>
          </a:xfrm>
          <a:prstGeom prst="rect">
            <a:avLst/>
          </a:prstGeom>
          <a:noFill/>
          <a:ln w="9525">
            <a:noFill/>
            <a:miter lim="800000"/>
            <a:headEnd/>
            <a:tailEnd/>
          </a:ln>
        </p:spPr>
        <p:txBody>
          <a:bodyPr>
            <a:prstTxWarp prst="textNoShape">
              <a:avLst/>
            </a:prstTxWarp>
            <a:spAutoFit/>
          </a:bodyPr>
          <a:lstStyle/>
          <a:p>
            <a:r>
              <a:rPr lang="en-US" dirty="0">
                <a:latin typeface="+mj-lt"/>
              </a:rPr>
              <a:t>Setting price so high that quality or status-seeking customers will be attracted to the product and buy it.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52400" y="152400"/>
            <a:ext cx="8686800" cy="1143000"/>
          </a:xfrm>
        </p:spPr>
        <p:txBody>
          <a:bodyPr/>
          <a:lstStyle/>
          <a:p>
            <a:pPr eaLnBrk="1" hangingPunct="1"/>
            <a:r>
              <a:rPr lang="en-US"/>
              <a:t>Most Expensive Perfume in the World</a:t>
            </a:r>
          </a:p>
        </p:txBody>
      </p:sp>
      <p:sp>
        <p:nvSpPr>
          <p:cNvPr id="13315" name="Content Placeholder 2"/>
          <p:cNvSpPr>
            <a:spLocks noGrp="1"/>
          </p:cNvSpPr>
          <p:nvPr>
            <p:ph idx="1"/>
          </p:nvPr>
        </p:nvSpPr>
        <p:spPr/>
        <p:txBody>
          <a:bodyPr/>
          <a:lstStyle/>
          <a:p>
            <a:pPr eaLnBrk="1" hangingPunct="1"/>
            <a:r>
              <a:rPr lang="en-US"/>
              <a:t>Imperial Majesty, which costs $215,000 a bottle, is the most expensive perfume in the world. </a:t>
            </a:r>
          </a:p>
          <a:p>
            <a:pPr eaLnBrk="1" hangingPunct="1"/>
            <a:r>
              <a:rPr lang="en-US"/>
              <a:t>Would it smell as sweet at any other price?</a:t>
            </a:r>
          </a:p>
          <a:p>
            <a:pPr eaLnBrk="1" hangingPunct="1"/>
            <a:endParaRPr lang="en-US"/>
          </a:p>
        </p:txBody>
      </p:sp>
      <p:pic>
        <p:nvPicPr>
          <p:cNvPr id="13316" name="Picture 2"/>
          <p:cNvPicPr>
            <a:picLocks noChangeAspect="1" noChangeArrowheads="1"/>
          </p:cNvPicPr>
          <p:nvPr/>
        </p:nvPicPr>
        <p:blipFill>
          <a:blip r:embed="rId2"/>
          <a:srcRect/>
          <a:stretch>
            <a:fillRect/>
          </a:stretch>
        </p:blipFill>
        <p:spPr bwMode="auto">
          <a:xfrm>
            <a:off x="1414223" y="3113486"/>
            <a:ext cx="3810000" cy="266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Demand-Oriented Approaches</a:t>
            </a:r>
          </a:p>
        </p:txBody>
      </p:sp>
      <p:sp>
        <p:nvSpPr>
          <p:cNvPr id="14339" name="Rectangle 3">
            <a:hlinkClick r:id="rId2" action="ppaction://hlinksldjump"/>
          </p:cNvPr>
          <p:cNvSpPr>
            <a:spLocks noChangeArrowheads="1"/>
          </p:cNvSpPr>
          <p:nvPr/>
        </p:nvSpPr>
        <p:spPr bwMode="auto">
          <a:xfrm>
            <a:off x="838200" y="16002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b="1">
                <a:latin typeface="+mj-lt"/>
              </a:rPr>
              <a:t>  </a:t>
            </a:r>
            <a:r>
              <a:rPr lang="en-US" sz="2800">
                <a:latin typeface="+mj-lt"/>
              </a:rPr>
              <a:t>Skimming Pricing</a:t>
            </a:r>
          </a:p>
        </p:txBody>
      </p:sp>
      <p:sp>
        <p:nvSpPr>
          <p:cNvPr id="14340" name="Rectangle 4">
            <a:hlinkClick r:id="" action="ppaction://noaction"/>
          </p:cNvPr>
          <p:cNvSpPr>
            <a:spLocks noChangeArrowheads="1"/>
          </p:cNvSpPr>
          <p:nvPr/>
        </p:nvSpPr>
        <p:spPr bwMode="auto">
          <a:xfrm>
            <a:off x="815975" y="22225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Penetration Pricing</a:t>
            </a:r>
          </a:p>
          <a:p>
            <a:pPr>
              <a:buClr>
                <a:srgbClr val="CC3300"/>
              </a:buClr>
              <a:buFont typeface="Wingdings" pitchFamily="-1" charset="2"/>
              <a:buChar char="§"/>
            </a:pPr>
            <a:endParaRPr lang="en-US" sz="2800">
              <a:latin typeface="+mj-lt"/>
            </a:endParaRPr>
          </a:p>
        </p:txBody>
      </p:sp>
      <p:sp>
        <p:nvSpPr>
          <p:cNvPr id="14341" name="Rectangle 5">
            <a:hlinkClick r:id="" action="ppaction://noaction"/>
          </p:cNvPr>
          <p:cNvSpPr>
            <a:spLocks noChangeArrowheads="1"/>
          </p:cNvSpPr>
          <p:nvPr/>
        </p:nvSpPr>
        <p:spPr bwMode="auto">
          <a:xfrm>
            <a:off x="825500" y="25527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Prestige Pricing </a:t>
            </a:r>
          </a:p>
          <a:p>
            <a:pPr lvl="1"/>
            <a:endParaRPr lang="en-US">
              <a:latin typeface="+mj-lt"/>
            </a:endParaRPr>
          </a:p>
        </p:txBody>
      </p:sp>
      <p:sp>
        <p:nvSpPr>
          <p:cNvPr id="14342" name="Rectangle 6">
            <a:hlinkClick r:id="" action="ppaction://noaction"/>
          </p:cNvPr>
          <p:cNvSpPr>
            <a:spLocks noChangeArrowheads="1"/>
          </p:cNvSpPr>
          <p:nvPr/>
        </p:nvSpPr>
        <p:spPr bwMode="auto">
          <a:xfrm>
            <a:off x="815975" y="29718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b="1">
                <a:latin typeface="+mj-lt"/>
              </a:rPr>
              <a:t>  Price Lining </a:t>
            </a:r>
          </a:p>
          <a:p>
            <a:pPr lvl="1"/>
            <a:r>
              <a:rPr lang="en-US" b="1">
                <a:latin typeface="+mj-lt"/>
              </a:rPr>
              <a:t>    </a:t>
            </a:r>
          </a:p>
        </p:txBody>
      </p:sp>
      <p:sp>
        <p:nvSpPr>
          <p:cNvPr id="30727" name="AutoShape 7"/>
          <p:cNvSpPr>
            <a:spLocks noChangeArrowheads="1"/>
          </p:cNvSpPr>
          <p:nvPr/>
        </p:nvSpPr>
        <p:spPr bwMode="auto">
          <a:xfrm>
            <a:off x="123825" y="4110400"/>
            <a:ext cx="8715375" cy="2517775"/>
          </a:xfrm>
          <a:prstGeom prst="roundRect">
            <a:avLst>
              <a:gd name="adj" fmla="val 16667"/>
            </a:avLst>
          </a:prstGeom>
          <a:noFill/>
          <a:ln w="28575">
            <a:solidFill>
              <a:srgbClr val="000080"/>
            </a:solidFill>
            <a:round/>
            <a:headEnd/>
            <a:tailEnd/>
          </a:ln>
          <a:effectLst/>
        </p:spPr>
        <p:txBody>
          <a:bodyPr wrap="none" anchor="ctr">
            <a:prstTxWarp prst="textNoShape">
              <a:avLst/>
            </a:prstTxWarp>
          </a:bodyPr>
          <a:lstStyle/>
          <a:p>
            <a:endParaRPr lang="en-US"/>
          </a:p>
        </p:txBody>
      </p:sp>
      <p:sp>
        <p:nvSpPr>
          <p:cNvPr id="14348" name="TextBox 13"/>
          <p:cNvSpPr txBox="1">
            <a:spLocks noChangeArrowheads="1"/>
          </p:cNvSpPr>
          <p:nvPr/>
        </p:nvSpPr>
        <p:spPr bwMode="auto">
          <a:xfrm>
            <a:off x="1295400" y="3276600"/>
            <a:ext cx="7543800" cy="646113"/>
          </a:xfrm>
          <a:prstGeom prst="rect">
            <a:avLst/>
          </a:prstGeom>
          <a:noFill/>
          <a:ln w="9525">
            <a:noFill/>
            <a:miter lim="800000"/>
            <a:headEnd/>
            <a:tailEnd/>
          </a:ln>
        </p:spPr>
        <p:txBody>
          <a:bodyPr>
            <a:prstTxWarp prst="textNoShape">
              <a:avLst/>
            </a:prstTxWarp>
            <a:spAutoFit/>
          </a:bodyPr>
          <a:lstStyle/>
          <a:p>
            <a:r>
              <a:rPr lang="en-US">
                <a:latin typeface="+mj-lt"/>
              </a:rPr>
              <a:t>If a firm is selling a line of products, they set the prices of products that are alike in size, ingredients etc. at the same level</a:t>
            </a:r>
          </a:p>
        </p:txBody>
      </p:sp>
      <p:pic>
        <p:nvPicPr>
          <p:cNvPr id="1026" name="Picture 2"/>
          <p:cNvPicPr>
            <a:picLocks noChangeAspect="1" noChangeArrowheads="1"/>
          </p:cNvPicPr>
          <p:nvPr/>
        </p:nvPicPr>
        <p:blipFill>
          <a:blip r:embed="rId3"/>
          <a:srcRect/>
          <a:stretch>
            <a:fillRect/>
          </a:stretch>
        </p:blipFill>
        <p:spPr bwMode="auto">
          <a:xfrm>
            <a:off x="184638" y="4461363"/>
            <a:ext cx="1916724" cy="1916724"/>
          </a:xfrm>
          <a:prstGeom prst="rect">
            <a:avLst/>
          </a:prstGeom>
          <a:noFill/>
          <a:ln w="9525">
            <a:noFill/>
            <a:miter lim="800000"/>
            <a:headEnd/>
            <a:tailEnd/>
          </a:ln>
        </p:spPr>
      </p:pic>
      <p:pic>
        <p:nvPicPr>
          <p:cNvPr id="1027" name="Picture 3"/>
          <p:cNvPicPr>
            <a:picLocks noChangeAspect="1" noChangeArrowheads="1"/>
          </p:cNvPicPr>
          <p:nvPr/>
        </p:nvPicPr>
        <p:blipFill>
          <a:blip r:embed="rId4"/>
          <a:srcRect l="11703" t="24431" r="12092" b="22892"/>
          <a:stretch>
            <a:fillRect/>
          </a:stretch>
        </p:blipFill>
        <p:spPr bwMode="auto">
          <a:xfrm>
            <a:off x="2101362" y="4675017"/>
            <a:ext cx="2177561" cy="1505243"/>
          </a:xfrm>
          <a:prstGeom prst="rect">
            <a:avLst/>
          </a:prstGeom>
          <a:noFill/>
          <a:ln w="9525">
            <a:noFill/>
            <a:miter lim="800000"/>
            <a:headEnd/>
            <a:tailEnd/>
          </a:ln>
        </p:spPr>
      </p:pic>
      <p:pic>
        <p:nvPicPr>
          <p:cNvPr id="1028" name="Picture 4"/>
          <p:cNvPicPr>
            <a:picLocks noChangeAspect="1" noChangeArrowheads="1"/>
          </p:cNvPicPr>
          <p:nvPr/>
        </p:nvPicPr>
        <p:blipFill>
          <a:blip r:embed="rId5"/>
          <a:srcRect/>
          <a:stretch>
            <a:fillRect/>
          </a:stretch>
        </p:blipFill>
        <p:spPr bwMode="auto">
          <a:xfrm>
            <a:off x="4381850" y="4531703"/>
            <a:ext cx="2198075" cy="1648557"/>
          </a:xfrm>
          <a:prstGeom prst="rect">
            <a:avLst/>
          </a:prstGeom>
          <a:noFill/>
          <a:ln w="9525">
            <a:noFill/>
            <a:miter lim="800000"/>
            <a:headEnd/>
            <a:tailEnd/>
          </a:ln>
        </p:spPr>
      </p:pic>
      <p:pic>
        <p:nvPicPr>
          <p:cNvPr id="1030" name="Picture 6"/>
          <p:cNvPicPr>
            <a:picLocks noChangeAspect="1" noChangeArrowheads="1"/>
          </p:cNvPicPr>
          <p:nvPr/>
        </p:nvPicPr>
        <p:blipFill>
          <a:blip r:embed="rId6"/>
          <a:srcRect t="18378" r="6722" b="18410"/>
          <a:stretch>
            <a:fillRect/>
          </a:stretch>
        </p:blipFill>
        <p:spPr bwMode="auto">
          <a:xfrm>
            <a:off x="6579925" y="4675017"/>
            <a:ext cx="2221175" cy="1505243"/>
          </a:xfrm>
          <a:prstGeom prst="rect">
            <a:avLst/>
          </a:prstGeom>
          <a:noFill/>
          <a:ln w="9525">
            <a:noFill/>
            <a:miter lim="800000"/>
            <a:headEnd/>
            <a:tailEnd/>
          </a:ln>
        </p:spPr>
      </p:pic>
      <p:sp>
        <p:nvSpPr>
          <p:cNvPr id="18" name="TextBox 17"/>
          <p:cNvSpPr txBox="1"/>
          <p:nvPr/>
        </p:nvSpPr>
        <p:spPr>
          <a:xfrm>
            <a:off x="1311442" y="4174567"/>
            <a:ext cx="4174958" cy="369332"/>
          </a:xfrm>
          <a:prstGeom prst="rect">
            <a:avLst/>
          </a:prstGeom>
          <a:noFill/>
        </p:spPr>
        <p:txBody>
          <a:bodyPr wrap="square" rtlCol="0">
            <a:spAutoFit/>
          </a:bodyPr>
          <a:lstStyle/>
          <a:p>
            <a:r>
              <a:rPr lang="en-US" b="1" dirty="0" smtClean="0">
                <a:solidFill>
                  <a:srgbClr val="0070C0"/>
                </a:solidFill>
                <a:latin typeface="+mj-lt"/>
              </a:rPr>
              <a:t>How can P&amp;G Line Price these products</a:t>
            </a:r>
            <a:r>
              <a:rPr lang="en-US" b="1" dirty="0" smtClean="0">
                <a:solidFill>
                  <a:srgbClr val="0070C0"/>
                </a:solidFill>
              </a:rPr>
              <a:t>?</a:t>
            </a:r>
            <a:endParaRPr lang="en-US" b="1"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727"/>
                                        </p:tgtEl>
                                        <p:attrNameLst>
                                          <p:attrName>style.visibility</p:attrName>
                                        </p:attrNameLst>
                                      </p:cBhvr>
                                      <p:to>
                                        <p:strVal val="visible"/>
                                      </p:to>
                                    </p:set>
                                    <p:animEffect transition="in" filter="fade">
                                      <p:cBhvr>
                                        <p:cTn id="7" dur="2000"/>
                                        <p:tgtEl>
                                          <p:spTgt spid="30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a:hlinkClick r:id="" action="ppaction://noaction"/>
          </p:cNvPr>
          <p:cNvSpPr>
            <a:spLocks noChangeArrowheads="1"/>
          </p:cNvSpPr>
          <p:nvPr/>
        </p:nvSpPr>
        <p:spPr bwMode="auto">
          <a:xfrm>
            <a:off x="793704" y="203952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b="1">
                <a:latin typeface="+mj-lt"/>
              </a:rPr>
              <a:t>  Odd-Even Pricing</a:t>
            </a:r>
          </a:p>
          <a:p>
            <a:pPr>
              <a:buClr>
                <a:srgbClr val="CC3300"/>
              </a:buClr>
              <a:buFont typeface="Wingdings" pitchFamily="-1" charset="2"/>
              <a:buNone/>
            </a:pPr>
            <a:endParaRPr lang="en-US" b="1">
              <a:latin typeface="+mj-lt"/>
            </a:endParaRPr>
          </a:p>
        </p:txBody>
      </p:sp>
      <p:sp>
        <p:nvSpPr>
          <p:cNvPr id="15364" name="Rectangle 4">
            <a:hlinkClick r:id="" action="ppaction://noaction"/>
          </p:cNvPr>
          <p:cNvSpPr>
            <a:spLocks noChangeArrowheads="1"/>
          </p:cNvSpPr>
          <p:nvPr/>
        </p:nvSpPr>
        <p:spPr bwMode="auto">
          <a:xfrm>
            <a:off x="793704" y="303012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Target Pricing</a:t>
            </a:r>
          </a:p>
        </p:txBody>
      </p:sp>
      <p:sp>
        <p:nvSpPr>
          <p:cNvPr id="15365" name="Rectangle 5">
            <a:hlinkClick r:id="" action="ppaction://noaction"/>
          </p:cNvPr>
          <p:cNvSpPr>
            <a:spLocks noChangeArrowheads="1"/>
          </p:cNvSpPr>
          <p:nvPr/>
        </p:nvSpPr>
        <p:spPr bwMode="auto">
          <a:xfrm>
            <a:off x="793704" y="371592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Bundle Pricing</a:t>
            </a:r>
          </a:p>
        </p:txBody>
      </p:sp>
      <p:sp>
        <p:nvSpPr>
          <p:cNvPr id="15366" name="Rectangle 7">
            <a:hlinkClick r:id="" action="ppaction://noaction"/>
          </p:cNvPr>
          <p:cNvSpPr>
            <a:spLocks noChangeArrowheads="1"/>
          </p:cNvSpPr>
          <p:nvPr/>
        </p:nvSpPr>
        <p:spPr bwMode="auto">
          <a:xfrm>
            <a:off x="793704" y="440172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Yield Management Pricing</a:t>
            </a:r>
          </a:p>
        </p:txBody>
      </p:sp>
      <p:sp>
        <p:nvSpPr>
          <p:cNvPr id="15367" name="Rectangle 8"/>
          <p:cNvSpPr>
            <a:spLocks noChangeArrowheads="1"/>
          </p:cNvSpPr>
          <p:nvPr/>
        </p:nvSpPr>
        <p:spPr bwMode="auto">
          <a:xfrm>
            <a:off x="457200" y="274638"/>
            <a:ext cx="8229600" cy="1143000"/>
          </a:xfrm>
          <a:prstGeom prst="rect">
            <a:avLst/>
          </a:prstGeom>
          <a:noFill/>
          <a:ln w="9525">
            <a:noFill/>
            <a:miter lim="800000"/>
            <a:headEnd/>
            <a:tailEnd/>
          </a:ln>
          <a:effectLst/>
        </p:spPr>
        <p:txBody>
          <a:bodyPr anchor="ctr">
            <a:prstTxWarp prst="textNoShape">
              <a:avLst/>
            </a:prstTxWarp>
          </a:bodyPr>
          <a:lstStyle/>
          <a:p>
            <a:pPr algn="ctr"/>
            <a:r>
              <a:rPr lang="en-US" sz="4400" dirty="0">
                <a:solidFill>
                  <a:schemeClr val="tx2"/>
                </a:solidFill>
                <a:latin typeface="+mj-lt"/>
              </a:rPr>
              <a:t>Demand-Oriented Approaches</a:t>
            </a:r>
          </a:p>
        </p:txBody>
      </p:sp>
      <p:sp>
        <p:nvSpPr>
          <p:cNvPr id="15368" name="Text Box 9"/>
          <p:cNvSpPr txBox="1">
            <a:spLocks noChangeArrowheads="1"/>
          </p:cNvSpPr>
          <p:nvPr/>
        </p:nvSpPr>
        <p:spPr bwMode="auto">
          <a:xfrm rot="-986049">
            <a:off x="5670504" y="3106320"/>
            <a:ext cx="2590800" cy="91598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mj-lt"/>
              </a:rPr>
              <a:t>Q:</a:t>
            </a:r>
            <a:r>
              <a:rPr lang="en-US">
                <a:solidFill>
                  <a:srgbClr val="FF0066"/>
                </a:solidFill>
                <a:latin typeface="+mj-lt"/>
              </a:rPr>
              <a:t> Is ODD or EVEN pricing more likely to be a sale price?</a:t>
            </a:r>
          </a:p>
        </p:txBody>
      </p:sp>
      <p:sp>
        <p:nvSpPr>
          <p:cNvPr id="15369" name="Text Box 10"/>
          <p:cNvSpPr txBox="1">
            <a:spLocks noChangeArrowheads="1"/>
          </p:cNvSpPr>
          <p:nvPr/>
        </p:nvSpPr>
        <p:spPr bwMode="auto">
          <a:xfrm>
            <a:off x="5975304" y="4401720"/>
            <a:ext cx="2133600" cy="64135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a:solidFill>
                  <a:schemeClr val="accent2"/>
                </a:solidFill>
                <a:latin typeface="+mj-lt"/>
              </a:rPr>
              <a:t>Is $19 or $19.99 a sale price?</a:t>
            </a:r>
            <a:r>
              <a:rPr lang="en-US">
                <a:latin typeface="+mj-lt"/>
              </a:rPr>
              <a:t> </a:t>
            </a:r>
          </a:p>
        </p:txBody>
      </p:sp>
      <p:sp>
        <p:nvSpPr>
          <p:cNvPr id="15370" name="TextBox 11"/>
          <p:cNvSpPr txBox="1">
            <a:spLocks noChangeArrowheads="1"/>
          </p:cNvSpPr>
          <p:nvPr/>
        </p:nvSpPr>
        <p:spPr bwMode="auto">
          <a:xfrm>
            <a:off x="946104" y="2344320"/>
            <a:ext cx="7543800" cy="646113"/>
          </a:xfrm>
          <a:prstGeom prst="rect">
            <a:avLst/>
          </a:prstGeom>
          <a:noFill/>
          <a:ln w="9525">
            <a:noFill/>
            <a:miter lim="800000"/>
            <a:headEnd/>
            <a:tailEnd/>
          </a:ln>
        </p:spPr>
        <p:txBody>
          <a:bodyPr>
            <a:prstTxWarp prst="textNoShape">
              <a:avLst/>
            </a:prstTxWarp>
            <a:spAutoFit/>
          </a:bodyPr>
          <a:lstStyle/>
          <a:p>
            <a:r>
              <a:rPr lang="en-US">
                <a:latin typeface="+mj-lt"/>
              </a:rPr>
              <a:t>Setting the price a few dollars/cents below an even number to signal a discount or lower price</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Odd-Even Pricing</a:t>
            </a:r>
            <a:endParaRPr lang="en-US" dirty="0"/>
          </a:p>
        </p:txBody>
      </p:sp>
      <p:sp>
        <p:nvSpPr>
          <p:cNvPr id="2" name="Slide Number Placeholder 1"/>
          <p:cNvSpPr>
            <a:spLocks noGrp="1"/>
          </p:cNvSpPr>
          <p:nvPr>
            <p:ph type="sldNum" sz="quarter" idx="12"/>
          </p:nvPr>
        </p:nvSpPr>
        <p:spPr/>
        <p:txBody>
          <a:bodyPr/>
          <a:lstStyle/>
          <a:p>
            <a:fld id="{B7FE4486-6110-984C-846B-F25EA8AF3D9E}" type="slidenum">
              <a:rPr lang="en-US" smtClean="0"/>
              <a:pPr/>
              <a:t>18</a:t>
            </a:fld>
            <a:endParaRPr lang="en-US"/>
          </a:p>
        </p:txBody>
      </p:sp>
      <p:sp>
        <p:nvSpPr>
          <p:cNvPr id="5" name="Content Placeholder 4"/>
          <p:cNvSpPr>
            <a:spLocks noGrp="1"/>
          </p:cNvSpPr>
          <p:nvPr>
            <p:ph sz="quarter" idx="1"/>
          </p:nvPr>
        </p:nvSpPr>
        <p:spPr/>
        <p:txBody>
          <a:bodyPr/>
          <a:lstStyle/>
          <a:p>
            <a:r>
              <a:rPr lang="en-US" dirty="0" smtClean="0"/>
              <a:t>Article: </a:t>
            </a:r>
            <a:r>
              <a:rPr lang="en-US" b="1" dirty="0" smtClean="0"/>
              <a:t>Why </a:t>
            </a:r>
            <a:r>
              <a:rPr lang="en-US" b="1" dirty="0"/>
              <a:t>There Are More .300 Hitters Than .299 </a:t>
            </a:r>
            <a:r>
              <a:rPr lang="en-US" b="1" dirty="0" smtClean="0"/>
              <a:t>Hitters, And </a:t>
            </a:r>
            <a:r>
              <a:rPr lang="en-US" b="1" dirty="0"/>
              <a:t>Why It </a:t>
            </a:r>
            <a:r>
              <a:rPr lang="en-US" b="1" dirty="0" smtClean="0"/>
              <a:t>Matters…</a:t>
            </a:r>
            <a:endParaRPr lang="en-US" dirty="0"/>
          </a:p>
        </p:txBody>
      </p:sp>
      <p:sp>
        <p:nvSpPr>
          <p:cNvPr id="3" name="Footer Placeholder 2"/>
          <p:cNvSpPr>
            <a:spLocks noGrp="1"/>
          </p:cNvSpPr>
          <p:nvPr>
            <p:ph type="ftr" sz="quarter" idx="3"/>
          </p:nvPr>
        </p:nvSpPr>
        <p:spPr/>
        <p:txBody>
          <a:bodyPr/>
          <a:lstStyle/>
          <a:p>
            <a:r>
              <a:rPr lang="en-US" smtClean="0"/>
              <a:t>Dr. Morgan K. Ward</a:t>
            </a:r>
            <a:endParaRPr lang="en-US" dirty="0"/>
          </a:p>
        </p:txBody>
      </p:sp>
    </p:spTree>
    <p:extLst>
      <p:ext uri="{BB962C8B-B14F-4D97-AF65-F5344CB8AC3E}">
        <p14:creationId xmlns:p14="http://schemas.microsoft.com/office/powerpoint/2010/main" val="13717777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a:hlinkClick r:id="" action="ppaction://noaction"/>
          </p:cNvPr>
          <p:cNvSpPr>
            <a:spLocks noChangeArrowheads="1"/>
          </p:cNvSpPr>
          <p:nvPr/>
        </p:nvSpPr>
        <p:spPr bwMode="auto">
          <a:xfrm>
            <a:off x="1295400" y="137628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Odd-Even Pricing</a:t>
            </a:r>
          </a:p>
        </p:txBody>
      </p:sp>
      <p:sp>
        <p:nvSpPr>
          <p:cNvPr id="16388" name="Rectangle 4">
            <a:hlinkClick r:id="" action="ppaction://noaction"/>
          </p:cNvPr>
          <p:cNvSpPr>
            <a:spLocks noChangeArrowheads="1"/>
          </p:cNvSpPr>
          <p:nvPr/>
        </p:nvSpPr>
        <p:spPr bwMode="auto">
          <a:xfrm>
            <a:off x="1295400" y="190968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b="1">
                <a:latin typeface="+mj-lt"/>
              </a:rPr>
              <a:t>  Target Pricing</a:t>
            </a:r>
          </a:p>
        </p:txBody>
      </p:sp>
      <p:sp>
        <p:nvSpPr>
          <p:cNvPr id="16389" name="Rectangle 5">
            <a:hlinkClick r:id="" action="ppaction://noaction"/>
          </p:cNvPr>
          <p:cNvSpPr>
            <a:spLocks noChangeArrowheads="1"/>
          </p:cNvSpPr>
          <p:nvPr/>
        </p:nvSpPr>
        <p:spPr bwMode="auto">
          <a:xfrm>
            <a:off x="1295400" y="488148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Bundle Pricing</a:t>
            </a:r>
          </a:p>
        </p:txBody>
      </p:sp>
      <p:sp>
        <p:nvSpPr>
          <p:cNvPr id="16390" name="Rectangle 6">
            <a:hlinkClick r:id="" action="ppaction://noaction"/>
          </p:cNvPr>
          <p:cNvSpPr>
            <a:spLocks noChangeArrowheads="1"/>
          </p:cNvSpPr>
          <p:nvPr/>
        </p:nvSpPr>
        <p:spPr bwMode="auto">
          <a:xfrm>
            <a:off x="1295400" y="541488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Yield Management Pricing</a:t>
            </a:r>
          </a:p>
        </p:txBody>
      </p:sp>
      <p:sp>
        <p:nvSpPr>
          <p:cNvPr id="16391" name="Rectangle 7"/>
          <p:cNvSpPr>
            <a:spLocks noChangeArrowheads="1"/>
          </p:cNvSpPr>
          <p:nvPr/>
        </p:nvSpPr>
        <p:spPr bwMode="auto">
          <a:xfrm>
            <a:off x="457200" y="274638"/>
            <a:ext cx="8229600" cy="1143000"/>
          </a:xfrm>
          <a:prstGeom prst="rect">
            <a:avLst/>
          </a:prstGeom>
          <a:noFill/>
          <a:ln w="9525">
            <a:noFill/>
            <a:miter lim="800000"/>
            <a:headEnd/>
            <a:tailEnd/>
          </a:ln>
          <a:effectLst/>
        </p:spPr>
        <p:txBody>
          <a:bodyPr anchor="ctr">
            <a:prstTxWarp prst="textNoShape">
              <a:avLst/>
            </a:prstTxWarp>
          </a:bodyPr>
          <a:lstStyle/>
          <a:p>
            <a:pPr algn="ctr"/>
            <a:r>
              <a:rPr lang="en-US" sz="4400" dirty="0">
                <a:solidFill>
                  <a:schemeClr val="tx2"/>
                </a:solidFill>
                <a:latin typeface="+mj-lt"/>
              </a:rPr>
              <a:t>Demand-Oriented Approaches</a:t>
            </a:r>
          </a:p>
        </p:txBody>
      </p:sp>
      <p:sp>
        <p:nvSpPr>
          <p:cNvPr id="16392" name="TextBox 9"/>
          <p:cNvSpPr txBox="1">
            <a:spLocks noChangeArrowheads="1"/>
          </p:cNvSpPr>
          <p:nvPr/>
        </p:nvSpPr>
        <p:spPr bwMode="auto">
          <a:xfrm>
            <a:off x="1371600" y="2406568"/>
            <a:ext cx="7543800" cy="646112"/>
          </a:xfrm>
          <a:prstGeom prst="rect">
            <a:avLst/>
          </a:prstGeom>
          <a:noFill/>
          <a:ln w="9525">
            <a:noFill/>
            <a:miter lim="800000"/>
            <a:headEnd/>
            <a:tailEnd/>
          </a:ln>
        </p:spPr>
        <p:txBody>
          <a:bodyPr>
            <a:prstTxWarp prst="textNoShape">
              <a:avLst/>
            </a:prstTxWarp>
            <a:spAutoFit/>
          </a:bodyPr>
          <a:lstStyle/>
          <a:p>
            <a:r>
              <a:rPr lang="en-US">
                <a:latin typeface="+mj-lt"/>
              </a:rPr>
              <a:t>Estimating what the customer is willing to pay and working backwards to create a product that matches this price</a:t>
            </a:r>
          </a:p>
        </p:txBody>
      </p:sp>
      <p:pic>
        <p:nvPicPr>
          <p:cNvPr id="16393" name="Picture 12"/>
          <p:cNvPicPr>
            <a:picLocks noChangeAspect="1" noChangeArrowheads="1"/>
          </p:cNvPicPr>
          <p:nvPr/>
        </p:nvPicPr>
        <p:blipFill>
          <a:blip r:embed="rId3"/>
          <a:srcRect t="7272" b="10909"/>
          <a:stretch>
            <a:fillRect/>
          </a:stretch>
        </p:blipFill>
        <p:spPr bwMode="auto">
          <a:xfrm>
            <a:off x="5753100" y="3097130"/>
            <a:ext cx="2095500" cy="1714500"/>
          </a:xfrm>
          <a:prstGeom prst="rect">
            <a:avLst/>
          </a:prstGeom>
          <a:noFill/>
          <a:ln w="9525">
            <a:noFill/>
            <a:miter lim="800000"/>
            <a:headEnd/>
            <a:tailEnd/>
          </a:ln>
          <a:effectLst/>
        </p:spPr>
      </p:pic>
      <p:sp>
        <p:nvSpPr>
          <p:cNvPr id="16394" name="TextBox 1"/>
          <p:cNvSpPr txBox="1">
            <a:spLocks noChangeArrowheads="1"/>
          </p:cNvSpPr>
          <p:nvPr/>
        </p:nvSpPr>
        <p:spPr bwMode="auto">
          <a:xfrm>
            <a:off x="7467600" y="3173330"/>
            <a:ext cx="990600" cy="368300"/>
          </a:xfrm>
          <a:prstGeom prst="rect">
            <a:avLst/>
          </a:prstGeom>
          <a:noFill/>
          <a:ln w="9525">
            <a:noFill/>
            <a:miter lim="800000"/>
            <a:headEnd/>
            <a:tailEnd/>
          </a:ln>
        </p:spPr>
        <p:txBody>
          <a:bodyPr>
            <a:prstTxWarp prst="textNoShape">
              <a:avLst/>
            </a:prstTxWarp>
            <a:spAutoFit/>
          </a:bodyPr>
          <a:lstStyle/>
          <a:p>
            <a:r>
              <a:rPr lang="en-US">
                <a:latin typeface="+mj-lt"/>
              </a:rPr>
              <a:t>$25.00</a:t>
            </a:r>
          </a:p>
        </p:txBody>
      </p:sp>
      <p:pic>
        <p:nvPicPr>
          <p:cNvPr id="16395" name="Picture 13"/>
          <p:cNvPicPr>
            <a:picLocks noChangeAspect="1" noChangeArrowheads="1"/>
          </p:cNvPicPr>
          <p:nvPr/>
        </p:nvPicPr>
        <p:blipFill>
          <a:blip r:embed="rId4"/>
          <a:srcRect t="10683" b="14774"/>
          <a:stretch>
            <a:fillRect/>
          </a:stretch>
        </p:blipFill>
        <p:spPr bwMode="auto">
          <a:xfrm>
            <a:off x="571500" y="3173330"/>
            <a:ext cx="2095500" cy="1562100"/>
          </a:xfrm>
          <a:prstGeom prst="rect">
            <a:avLst/>
          </a:prstGeom>
          <a:noFill/>
          <a:ln w="9525">
            <a:noFill/>
            <a:miter lim="800000"/>
            <a:headEnd/>
            <a:tailEnd/>
          </a:ln>
          <a:effectLst/>
        </p:spPr>
      </p:pic>
      <p:sp>
        <p:nvSpPr>
          <p:cNvPr id="16396" name="TextBox 13"/>
          <p:cNvSpPr txBox="1">
            <a:spLocks noChangeArrowheads="1"/>
          </p:cNvSpPr>
          <p:nvPr/>
        </p:nvSpPr>
        <p:spPr bwMode="auto">
          <a:xfrm>
            <a:off x="2362200" y="3173330"/>
            <a:ext cx="990600" cy="368300"/>
          </a:xfrm>
          <a:prstGeom prst="rect">
            <a:avLst/>
          </a:prstGeom>
          <a:noFill/>
          <a:ln w="9525">
            <a:noFill/>
            <a:miter lim="800000"/>
            <a:headEnd/>
            <a:tailEnd/>
          </a:ln>
        </p:spPr>
        <p:txBody>
          <a:bodyPr>
            <a:prstTxWarp prst="textNoShape">
              <a:avLst/>
            </a:prstTxWarp>
            <a:spAutoFit/>
          </a:bodyPr>
          <a:lstStyle/>
          <a:p>
            <a:r>
              <a:rPr lang="en-US">
                <a:latin typeface="+mj-lt"/>
              </a:rPr>
              <a:t>$51.00</a:t>
            </a:r>
          </a:p>
        </p:txBody>
      </p:sp>
      <p:sp>
        <p:nvSpPr>
          <p:cNvPr id="3" name="Right Arrow 2"/>
          <p:cNvSpPr/>
          <p:nvPr/>
        </p:nvSpPr>
        <p:spPr>
          <a:xfrm>
            <a:off x="2743200" y="3541630"/>
            <a:ext cx="3009900" cy="11255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dirty="0">
                <a:solidFill>
                  <a:schemeClr val="bg1"/>
                </a:solidFill>
                <a:latin typeface="+mj-lt"/>
              </a:rPr>
              <a:t>If people won’t pay $51, they might pay $25</a:t>
            </a:r>
          </a:p>
        </p:txBody>
      </p:sp>
      <p:sp>
        <p:nvSpPr>
          <p:cNvPr id="16398" name="AutoShape 10"/>
          <p:cNvSpPr>
            <a:spLocks noChangeArrowheads="1"/>
          </p:cNvSpPr>
          <p:nvPr/>
        </p:nvSpPr>
        <p:spPr bwMode="auto">
          <a:xfrm>
            <a:off x="461963" y="3062205"/>
            <a:ext cx="8301037" cy="1819275"/>
          </a:xfrm>
          <a:prstGeom prst="roundRect">
            <a:avLst>
              <a:gd name="adj" fmla="val 16667"/>
            </a:avLst>
          </a:prstGeom>
          <a:noFill/>
          <a:ln w="28575">
            <a:solidFill>
              <a:srgbClr val="000080"/>
            </a:solidFill>
            <a:round/>
            <a:headEnd/>
            <a:tailEnd/>
          </a:ln>
          <a:effectLst/>
        </p:spPr>
        <p:txBody>
          <a:bodyPr wrap="none" anchor="ctr">
            <a:prstTxWarp prst="textNoShape">
              <a:avLst/>
            </a:prstTxWarp>
          </a:bodyPr>
          <a:lstStyle/>
          <a:p>
            <a:endParaRPr lang="en-US">
              <a:latin typeface="+mj-lt"/>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Marketing Strategy Overview</a:t>
            </a:r>
            <a:br>
              <a:rPr lang="en-US" dirty="0" smtClean="0"/>
            </a:br>
            <a:r>
              <a:rPr lang="en-US" dirty="0" smtClean="0"/>
              <a:t>– Basic Structure</a:t>
            </a:r>
            <a:endParaRPr lang="en-US" dirty="0"/>
          </a:p>
        </p:txBody>
      </p:sp>
      <p:sp>
        <p:nvSpPr>
          <p:cNvPr id="3" name="Slide Number Placeholder 2"/>
          <p:cNvSpPr>
            <a:spLocks noGrp="1"/>
          </p:cNvSpPr>
          <p:nvPr>
            <p:ph type="sldNum" sz="quarter" idx="12"/>
          </p:nvPr>
        </p:nvSpPr>
        <p:spPr/>
        <p:txBody>
          <a:bodyPr/>
          <a:lstStyle/>
          <a:p>
            <a:fld id="{B7FE4486-6110-984C-846B-F25EA8AF3D9E}" type="slidenum">
              <a:rPr lang="en-US" smtClean="0"/>
              <a:pPr/>
              <a:t>2</a:t>
            </a:fld>
            <a:endParaRPr lang="en-US"/>
          </a:p>
        </p:txBody>
      </p:sp>
      <p:sp>
        <p:nvSpPr>
          <p:cNvPr id="5" name="Footer Placeholder 4"/>
          <p:cNvSpPr>
            <a:spLocks noGrp="1"/>
          </p:cNvSpPr>
          <p:nvPr>
            <p:ph type="ftr" sz="quarter" idx="3"/>
          </p:nvPr>
        </p:nvSpPr>
        <p:spPr/>
        <p:txBody>
          <a:bodyPr/>
          <a:lstStyle/>
          <a:p>
            <a:r>
              <a:rPr lang="en-US" smtClean="0"/>
              <a:t>Dr. Morgan K. Ward</a:t>
            </a:r>
            <a:endParaRPr lang="en-US" dirty="0"/>
          </a:p>
        </p:txBody>
      </p:sp>
      <p:grpSp>
        <p:nvGrpSpPr>
          <p:cNvPr id="4" name="Group 33"/>
          <p:cNvGrpSpPr/>
          <p:nvPr/>
        </p:nvGrpSpPr>
        <p:grpSpPr>
          <a:xfrm>
            <a:off x="1033800" y="1410844"/>
            <a:ext cx="7086600" cy="4801903"/>
            <a:chOff x="1371600" y="1524000"/>
            <a:chExt cx="7239000" cy="4905170"/>
          </a:xfrm>
        </p:grpSpPr>
        <p:grpSp>
          <p:nvGrpSpPr>
            <p:cNvPr id="6" name="Group 4"/>
            <p:cNvGrpSpPr>
              <a:grpSpLocks/>
            </p:cNvGrpSpPr>
            <p:nvPr/>
          </p:nvGrpSpPr>
          <p:grpSpPr bwMode="auto">
            <a:xfrm>
              <a:off x="1371600" y="1524000"/>
              <a:ext cx="7239000" cy="2971800"/>
              <a:chOff x="768" y="864"/>
              <a:chExt cx="4560" cy="1872"/>
            </a:xfrm>
          </p:grpSpPr>
          <p:sp>
            <p:nvSpPr>
              <p:cNvPr id="7" name="Rectangle 5"/>
              <p:cNvSpPr>
                <a:spLocks noChangeArrowheads="1"/>
              </p:cNvSpPr>
              <p:nvPr/>
            </p:nvSpPr>
            <p:spPr bwMode="auto">
              <a:xfrm>
                <a:off x="768" y="864"/>
                <a:ext cx="4560" cy="1872"/>
              </a:xfrm>
              <a:prstGeom prst="rect">
                <a:avLst/>
              </a:prstGeom>
              <a:solidFill>
                <a:srgbClr val="CCECFF"/>
              </a:solidFill>
              <a:ln w="9525">
                <a:solidFill>
                  <a:schemeClr val="tx1"/>
                </a:solidFill>
                <a:miter lim="800000"/>
                <a:headEnd/>
                <a:tailEnd/>
              </a:ln>
              <a:effectLst/>
            </p:spPr>
            <p:txBody>
              <a:bodyPr lIns="92075" tIns="46038" rIns="92075" bIns="46038" anchor="ctr">
                <a:prstTxWarp prst="textNoShape">
                  <a:avLst/>
                </a:prstTxWarp>
              </a:bodyPr>
              <a:lstStyle/>
              <a:p>
                <a:endParaRPr lang="en-US" sz="1000">
                  <a:latin typeface="+mj-lt"/>
                </a:endParaRPr>
              </a:p>
            </p:txBody>
          </p:sp>
          <p:sp>
            <p:nvSpPr>
              <p:cNvPr id="8" name="Text Box 6"/>
              <p:cNvSpPr txBox="1">
                <a:spLocks noChangeArrowheads="1"/>
              </p:cNvSpPr>
              <p:nvPr/>
            </p:nvSpPr>
            <p:spPr bwMode="auto">
              <a:xfrm>
                <a:off x="864" y="912"/>
                <a:ext cx="4368" cy="258"/>
              </a:xfrm>
              <a:prstGeom prst="rect">
                <a:avLst/>
              </a:prstGeom>
              <a:noFill/>
              <a:ln w="9525">
                <a:noFill/>
                <a:miter lim="800000"/>
                <a:headEnd/>
                <a:tailEnd/>
              </a:ln>
              <a:effectLst/>
            </p:spPr>
            <p:txBody>
              <a:bodyPr wrap="square" lIns="92075" tIns="46038" rIns="92075" bIns="46038">
                <a:prstTxWarp prst="textNoShape">
                  <a:avLst/>
                </a:prstTxWarp>
                <a:spAutoFit/>
              </a:bodyPr>
              <a:lstStyle/>
              <a:p>
                <a:r>
                  <a:rPr lang="en-US" sz="2000" b="1">
                    <a:latin typeface="+mj-lt"/>
                  </a:rPr>
                  <a:t>Analyze the environment and set the strategy</a:t>
                </a:r>
              </a:p>
            </p:txBody>
          </p:sp>
        </p:grpSp>
        <p:sp>
          <p:nvSpPr>
            <p:cNvPr id="9" name="Rectangle 8"/>
            <p:cNvSpPr>
              <a:spLocks noChangeArrowheads="1"/>
            </p:cNvSpPr>
            <p:nvPr/>
          </p:nvSpPr>
          <p:spPr bwMode="auto">
            <a:xfrm>
              <a:off x="1371600" y="5526035"/>
              <a:ext cx="7239000" cy="377930"/>
            </a:xfrm>
            <a:prstGeom prst="rect">
              <a:avLst/>
            </a:prstGeom>
            <a:solidFill>
              <a:srgbClr val="CCECFF"/>
            </a:solidFill>
            <a:ln w="9525">
              <a:solidFill>
                <a:schemeClr val="tx1"/>
              </a:solidFill>
              <a:miter lim="800000"/>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10" name="Text Box 9"/>
            <p:cNvSpPr txBox="1">
              <a:spLocks noChangeArrowheads="1"/>
            </p:cNvSpPr>
            <p:nvPr/>
          </p:nvSpPr>
          <p:spPr bwMode="auto">
            <a:xfrm>
              <a:off x="1447800" y="2286000"/>
              <a:ext cx="1752600" cy="912403"/>
            </a:xfrm>
            <a:prstGeom prst="rect">
              <a:avLst/>
            </a:prstGeom>
            <a:noFill/>
            <a:ln w="9525">
              <a:noFill/>
              <a:miter lim="800000"/>
              <a:headEnd/>
              <a:tailEnd/>
            </a:ln>
            <a:effectLst/>
          </p:spPr>
          <p:txBody>
            <a:bodyPr wrap="square" lIns="92075" tIns="46038" rIns="92075" bIns="46038">
              <a:prstTxWarp prst="textNoShape">
                <a:avLst/>
              </a:prstTxWarp>
              <a:spAutoFit/>
            </a:bodyPr>
            <a:lstStyle/>
            <a:p>
              <a:r>
                <a:rPr lang="en-US" sz="2000">
                  <a:latin typeface="+mj-lt"/>
                </a:rPr>
                <a:t>Company</a:t>
              </a:r>
            </a:p>
            <a:p>
              <a:r>
                <a:rPr lang="en-US" sz="1600">
                  <a:latin typeface="+mj-lt"/>
                </a:rPr>
                <a:t>(strengths &amp; weaknesses)</a:t>
              </a:r>
            </a:p>
          </p:txBody>
        </p:sp>
        <p:sp>
          <p:nvSpPr>
            <p:cNvPr id="11" name="Text Box 10"/>
            <p:cNvSpPr txBox="1">
              <a:spLocks noChangeArrowheads="1"/>
            </p:cNvSpPr>
            <p:nvPr/>
          </p:nvSpPr>
          <p:spPr bwMode="auto">
            <a:xfrm>
              <a:off x="1600200" y="3886200"/>
              <a:ext cx="1752600" cy="409370"/>
            </a:xfrm>
            <a:prstGeom prst="rect">
              <a:avLst/>
            </a:prstGeom>
            <a:noFill/>
            <a:ln w="9525">
              <a:noFill/>
              <a:miter lim="800000"/>
              <a:headEnd/>
              <a:tailEnd/>
            </a:ln>
            <a:effectLst/>
          </p:spPr>
          <p:txBody>
            <a:bodyPr wrap="square" lIns="92075" tIns="46038" rIns="92075" bIns="46038">
              <a:prstTxWarp prst="textNoShape">
                <a:avLst/>
              </a:prstTxWarp>
              <a:spAutoFit/>
            </a:bodyPr>
            <a:lstStyle/>
            <a:p>
              <a:r>
                <a:rPr lang="en-US" sz="2000">
                  <a:latin typeface="+mj-lt"/>
                </a:rPr>
                <a:t>Competition</a:t>
              </a:r>
            </a:p>
          </p:txBody>
        </p:sp>
        <p:sp>
          <p:nvSpPr>
            <p:cNvPr id="12" name="Text Box 11"/>
            <p:cNvSpPr txBox="1">
              <a:spLocks noChangeArrowheads="1"/>
            </p:cNvSpPr>
            <p:nvPr/>
          </p:nvSpPr>
          <p:spPr bwMode="auto">
            <a:xfrm>
              <a:off x="4953000" y="2286000"/>
              <a:ext cx="1752600" cy="409370"/>
            </a:xfrm>
            <a:prstGeom prst="rect">
              <a:avLst/>
            </a:prstGeom>
            <a:noFill/>
            <a:ln w="9525">
              <a:noFill/>
              <a:miter lim="800000"/>
              <a:headEnd/>
              <a:tailEnd/>
            </a:ln>
            <a:effectLst/>
          </p:spPr>
          <p:txBody>
            <a:bodyPr wrap="square" lIns="92075" tIns="46038" rIns="92075" bIns="46038">
              <a:prstTxWarp prst="textNoShape">
                <a:avLst/>
              </a:prstTxWarp>
              <a:spAutoFit/>
            </a:bodyPr>
            <a:lstStyle/>
            <a:p>
              <a:r>
                <a:rPr lang="en-US" sz="2000">
                  <a:latin typeface="+mj-lt"/>
                </a:rPr>
                <a:t>Customers</a:t>
              </a:r>
            </a:p>
          </p:txBody>
        </p:sp>
        <p:grpSp>
          <p:nvGrpSpPr>
            <p:cNvPr id="13" name="Group 12"/>
            <p:cNvGrpSpPr>
              <a:grpSpLocks/>
            </p:cNvGrpSpPr>
            <p:nvPr/>
          </p:nvGrpSpPr>
          <p:grpSpPr bwMode="auto">
            <a:xfrm>
              <a:off x="4953000" y="3124200"/>
              <a:ext cx="3570288" cy="1216025"/>
              <a:chOff x="3024" y="1872"/>
              <a:chExt cx="2249" cy="766"/>
            </a:xfrm>
          </p:grpSpPr>
          <p:sp>
            <p:nvSpPr>
              <p:cNvPr id="14" name="AutoShape 13"/>
              <p:cNvSpPr>
                <a:spLocks noChangeArrowheads="1"/>
              </p:cNvSpPr>
              <p:nvPr/>
            </p:nvSpPr>
            <p:spPr bwMode="auto">
              <a:xfrm>
                <a:off x="3024" y="1876"/>
                <a:ext cx="432" cy="473"/>
              </a:xfrm>
              <a:custGeom>
                <a:avLst/>
                <a:gdLst>
                  <a:gd name="T0" fmla="*/ 324 w 21600"/>
                  <a:gd name="T1" fmla="*/ 0 h 21600"/>
                  <a:gd name="T2" fmla="*/ 0 w 21600"/>
                  <a:gd name="T3" fmla="*/ 192 h 21600"/>
                  <a:gd name="T4" fmla="*/ 324 w 21600"/>
                  <a:gd name="T5" fmla="*/ 384 h 21600"/>
                  <a:gd name="T6" fmla="*/ 432 w 21600"/>
                  <a:gd name="T7" fmla="*/ 192 h 21600"/>
                  <a:gd name="T8" fmla="*/ 17694720 60000 65536"/>
                  <a:gd name="T9" fmla="*/ 11796480 60000 65536"/>
                  <a:gd name="T10" fmla="*/ 5898240 60000 65536"/>
                  <a:gd name="T11" fmla="*/ 0 60000 65536"/>
                  <a:gd name="T12" fmla="*/ 340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15" name="Text Box 14"/>
              <p:cNvSpPr txBox="1">
                <a:spLocks noChangeArrowheads="1"/>
              </p:cNvSpPr>
              <p:nvPr/>
            </p:nvSpPr>
            <p:spPr bwMode="auto">
              <a:xfrm>
                <a:off x="3552" y="1872"/>
                <a:ext cx="1721" cy="766"/>
              </a:xfrm>
              <a:prstGeom prst="rect">
                <a:avLst/>
              </a:prstGeom>
              <a:solidFill>
                <a:srgbClr val="FFFF99"/>
              </a:solidFill>
              <a:ln w="9525">
                <a:solidFill>
                  <a:schemeClr val="tx1"/>
                </a:solidFill>
                <a:miter lim="800000"/>
                <a:headEnd/>
                <a:tailEnd/>
              </a:ln>
              <a:effectLst/>
            </p:spPr>
            <p:txBody>
              <a:bodyPr wrap="square" lIns="92075" tIns="46038" rIns="92075" bIns="46038">
                <a:prstTxWarp prst="textNoShape">
                  <a:avLst/>
                </a:prstTxWarp>
                <a:spAutoFit/>
              </a:bodyPr>
              <a:lstStyle/>
              <a:p>
                <a:pPr>
                  <a:lnSpc>
                    <a:spcPct val="120000"/>
                  </a:lnSpc>
                </a:pPr>
                <a:r>
                  <a:rPr lang="en-US" sz="2000" u="sng">
                    <a:latin typeface="+mj-lt"/>
                  </a:rPr>
                  <a:t>S</a:t>
                </a:r>
                <a:r>
                  <a:rPr lang="en-US" sz="2000">
                    <a:latin typeface="+mj-lt"/>
                  </a:rPr>
                  <a:t>egment the market</a:t>
                </a:r>
              </a:p>
              <a:p>
                <a:pPr>
                  <a:lnSpc>
                    <a:spcPct val="120000"/>
                  </a:lnSpc>
                </a:pPr>
                <a:r>
                  <a:rPr lang="en-US" sz="2000" u="sng">
                    <a:latin typeface="+mj-lt"/>
                  </a:rPr>
                  <a:t>T</a:t>
                </a:r>
                <a:r>
                  <a:rPr lang="en-US" sz="2000">
                    <a:latin typeface="+mj-lt"/>
                  </a:rPr>
                  <a:t>arget your customers</a:t>
                </a:r>
              </a:p>
              <a:p>
                <a:pPr>
                  <a:lnSpc>
                    <a:spcPct val="120000"/>
                  </a:lnSpc>
                </a:pPr>
                <a:r>
                  <a:rPr lang="en-US" sz="2000" u="sng">
                    <a:latin typeface="+mj-lt"/>
                  </a:rPr>
                  <a:t>P</a:t>
                </a:r>
                <a:r>
                  <a:rPr lang="en-US" sz="2000">
                    <a:latin typeface="+mj-lt"/>
                  </a:rPr>
                  <a:t>osition your product</a:t>
                </a:r>
              </a:p>
            </p:txBody>
          </p:sp>
        </p:grpSp>
        <p:sp>
          <p:nvSpPr>
            <p:cNvPr id="16" name="Text Box 15"/>
            <p:cNvSpPr txBox="1">
              <a:spLocks noChangeArrowheads="1"/>
            </p:cNvSpPr>
            <p:nvPr/>
          </p:nvSpPr>
          <p:spPr bwMode="auto">
            <a:xfrm>
              <a:off x="1524000" y="6019800"/>
              <a:ext cx="6934200" cy="409370"/>
            </a:xfrm>
            <a:prstGeom prst="rect">
              <a:avLst/>
            </a:prstGeom>
            <a:noFill/>
            <a:ln w="9525">
              <a:noFill/>
              <a:miter lim="800000"/>
              <a:headEnd/>
              <a:tailEnd/>
            </a:ln>
            <a:effectLst/>
          </p:spPr>
          <p:txBody>
            <a:bodyPr wrap="square" lIns="92075" tIns="46038" rIns="92075" bIns="46038">
              <a:prstTxWarp prst="textNoShape">
                <a:avLst/>
              </a:prstTxWarp>
              <a:spAutoFit/>
            </a:bodyPr>
            <a:lstStyle/>
            <a:p>
              <a:r>
                <a:rPr lang="en-US" sz="2000" b="1">
                  <a:latin typeface="+mj-lt"/>
                </a:rPr>
                <a:t>Leveraging real tools to implement strategic objectives</a:t>
              </a:r>
            </a:p>
          </p:txBody>
        </p:sp>
        <p:sp>
          <p:nvSpPr>
            <p:cNvPr id="17" name="Text Box 16"/>
            <p:cNvSpPr txBox="1">
              <a:spLocks noChangeArrowheads="1"/>
            </p:cNvSpPr>
            <p:nvPr/>
          </p:nvSpPr>
          <p:spPr bwMode="auto">
            <a:xfrm>
              <a:off x="1828800" y="5334000"/>
              <a:ext cx="1143000" cy="533400"/>
            </a:xfrm>
            <a:prstGeom prst="rect">
              <a:avLst/>
            </a:prstGeom>
            <a:solidFill>
              <a:srgbClr val="FFFF99"/>
            </a:solidFill>
            <a:ln w="9525">
              <a:solidFill>
                <a:schemeClr val="tx1"/>
              </a:solidFill>
              <a:miter lim="800000"/>
              <a:headEnd/>
              <a:tailEnd/>
            </a:ln>
            <a:effectLst/>
          </p:spPr>
          <p:txBody>
            <a:bodyPr lIns="92075" tIns="137160" rIns="92075" bIns="137160" anchor="ctr" anchorCtr="1">
              <a:prstTxWarp prst="textNoShape">
                <a:avLst/>
              </a:prstTxWarp>
            </a:bodyPr>
            <a:lstStyle/>
            <a:p>
              <a:r>
                <a:rPr lang="en-US" sz="2000">
                  <a:latin typeface="+mj-lt"/>
                </a:rPr>
                <a:t>Product</a:t>
              </a:r>
            </a:p>
          </p:txBody>
        </p:sp>
        <p:sp>
          <p:nvSpPr>
            <p:cNvPr id="18" name="Text Box 17"/>
            <p:cNvSpPr txBox="1">
              <a:spLocks noChangeArrowheads="1"/>
            </p:cNvSpPr>
            <p:nvPr/>
          </p:nvSpPr>
          <p:spPr bwMode="auto">
            <a:xfrm>
              <a:off x="3505200" y="5334000"/>
              <a:ext cx="1143000" cy="533400"/>
            </a:xfrm>
            <a:prstGeom prst="rect">
              <a:avLst/>
            </a:prstGeom>
            <a:solidFill>
              <a:srgbClr val="FFFF99"/>
            </a:solidFill>
            <a:ln w="9525">
              <a:solidFill>
                <a:schemeClr val="tx1"/>
              </a:solidFill>
              <a:miter lim="800000"/>
              <a:headEnd/>
              <a:tailEnd/>
            </a:ln>
            <a:effectLst/>
          </p:spPr>
          <p:txBody>
            <a:bodyPr lIns="92075" tIns="137160" rIns="92075" bIns="137160" anchor="ctr" anchorCtr="1">
              <a:prstTxWarp prst="textNoShape">
                <a:avLst/>
              </a:prstTxWarp>
            </a:bodyPr>
            <a:lstStyle/>
            <a:p>
              <a:r>
                <a:rPr lang="en-US" sz="2000">
                  <a:latin typeface="+mj-lt"/>
                </a:rPr>
                <a:t>Price</a:t>
              </a:r>
            </a:p>
          </p:txBody>
        </p:sp>
        <p:sp>
          <p:nvSpPr>
            <p:cNvPr id="19" name="Text Box 18"/>
            <p:cNvSpPr txBox="1">
              <a:spLocks noChangeArrowheads="1"/>
            </p:cNvSpPr>
            <p:nvPr/>
          </p:nvSpPr>
          <p:spPr bwMode="auto">
            <a:xfrm>
              <a:off x="5181600" y="5334000"/>
              <a:ext cx="1371600" cy="533400"/>
            </a:xfrm>
            <a:prstGeom prst="rect">
              <a:avLst/>
            </a:prstGeom>
            <a:solidFill>
              <a:srgbClr val="FFFF99"/>
            </a:solidFill>
            <a:ln w="9525">
              <a:solidFill>
                <a:schemeClr val="tx1"/>
              </a:solidFill>
              <a:miter lim="800000"/>
              <a:headEnd/>
              <a:tailEnd/>
            </a:ln>
            <a:effectLst/>
          </p:spPr>
          <p:txBody>
            <a:bodyPr lIns="92075" tIns="137160" rIns="92075" bIns="137160" anchor="ctr" anchorCtr="1">
              <a:prstTxWarp prst="textNoShape">
                <a:avLst/>
              </a:prstTxWarp>
            </a:bodyPr>
            <a:lstStyle/>
            <a:p>
              <a:r>
                <a:rPr lang="en-US" sz="2000">
                  <a:latin typeface="+mj-lt"/>
                </a:rPr>
                <a:t>Promotion</a:t>
              </a:r>
            </a:p>
          </p:txBody>
        </p:sp>
        <p:sp>
          <p:nvSpPr>
            <p:cNvPr id="20" name="Text Box 19"/>
            <p:cNvSpPr txBox="1">
              <a:spLocks noChangeArrowheads="1"/>
            </p:cNvSpPr>
            <p:nvPr/>
          </p:nvSpPr>
          <p:spPr bwMode="auto">
            <a:xfrm>
              <a:off x="7086600" y="5334000"/>
              <a:ext cx="1143000" cy="533400"/>
            </a:xfrm>
            <a:prstGeom prst="rect">
              <a:avLst/>
            </a:prstGeom>
            <a:solidFill>
              <a:srgbClr val="FFFF99"/>
            </a:solidFill>
            <a:ln w="9525">
              <a:solidFill>
                <a:schemeClr val="tx1"/>
              </a:solidFill>
              <a:miter lim="800000"/>
              <a:headEnd/>
              <a:tailEnd/>
            </a:ln>
            <a:effectLst/>
          </p:spPr>
          <p:txBody>
            <a:bodyPr lIns="92075" tIns="137160" rIns="92075" bIns="137160" anchor="ctr" anchorCtr="1">
              <a:prstTxWarp prst="textNoShape">
                <a:avLst/>
              </a:prstTxWarp>
            </a:bodyPr>
            <a:lstStyle/>
            <a:p>
              <a:r>
                <a:rPr lang="en-US" sz="2000">
                  <a:latin typeface="+mj-lt"/>
                </a:rPr>
                <a:t>Place</a:t>
              </a:r>
            </a:p>
          </p:txBody>
        </p:sp>
        <p:grpSp>
          <p:nvGrpSpPr>
            <p:cNvPr id="21" name="Group 20"/>
            <p:cNvGrpSpPr>
              <a:grpSpLocks/>
            </p:cNvGrpSpPr>
            <p:nvPr/>
          </p:nvGrpSpPr>
          <p:grpSpPr bwMode="auto">
            <a:xfrm>
              <a:off x="2667000" y="4495800"/>
              <a:ext cx="4876800" cy="762000"/>
              <a:chOff x="1584" y="2736"/>
              <a:chExt cx="3072" cy="480"/>
            </a:xfrm>
          </p:grpSpPr>
          <p:sp>
            <p:nvSpPr>
              <p:cNvPr id="22" name="Line 21"/>
              <p:cNvSpPr>
                <a:spLocks noChangeShapeType="1"/>
              </p:cNvSpPr>
              <p:nvPr/>
            </p:nvSpPr>
            <p:spPr bwMode="auto">
              <a:xfrm flipH="1">
                <a:off x="1584" y="2736"/>
                <a:ext cx="1200" cy="480"/>
              </a:xfrm>
              <a:prstGeom prst="line">
                <a:avLst/>
              </a:prstGeom>
              <a:noFill/>
              <a:ln w="38100">
                <a:solidFill>
                  <a:schemeClr val="tx1"/>
                </a:solidFill>
                <a:round/>
                <a:headEnd/>
                <a:tailEnd type="triangle" w="med" len="med"/>
              </a:ln>
              <a:effectLst/>
            </p:spPr>
            <p:txBody>
              <a:bodyPr wrap="square" lIns="92075" tIns="46038" rIns="92075" bIns="46038" anchor="ctr">
                <a:prstTxWarp prst="textNoShape">
                  <a:avLst/>
                </a:prstTxWarp>
                <a:spAutoFit/>
              </a:bodyPr>
              <a:lstStyle/>
              <a:p>
                <a:endParaRPr lang="en-US">
                  <a:latin typeface="+mj-lt"/>
                </a:endParaRPr>
              </a:p>
            </p:txBody>
          </p:sp>
          <p:sp>
            <p:nvSpPr>
              <p:cNvPr id="23" name="Line 22"/>
              <p:cNvSpPr>
                <a:spLocks noChangeShapeType="1"/>
              </p:cNvSpPr>
              <p:nvPr/>
            </p:nvSpPr>
            <p:spPr bwMode="auto">
              <a:xfrm flipH="1">
                <a:off x="2496" y="2736"/>
                <a:ext cx="384" cy="480"/>
              </a:xfrm>
              <a:prstGeom prst="line">
                <a:avLst/>
              </a:prstGeom>
              <a:noFill/>
              <a:ln w="38100">
                <a:solidFill>
                  <a:schemeClr val="tx1"/>
                </a:solidFill>
                <a:round/>
                <a:headEnd/>
                <a:tailEnd type="triangle" w="med" len="med"/>
              </a:ln>
              <a:effectLst/>
            </p:spPr>
            <p:txBody>
              <a:bodyPr wrap="square" lIns="92075" tIns="46038" rIns="92075" bIns="46038" anchor="ctr">
                <a:prstTxWarp prst="textNoShape">
                  <a:avLst/>
                </a:prstTxWarp>
                <a:spAutoFit/>
              </a:bodyPr>
              <a:lstStyle/>
              <a:p>
                <a:endParaRPr lang="en-US">
                  <a:latin typeface="+mj-lt"/>
                </a:endParaRPr>
              </a:p>
            </p:txBody>
          </p:sp>
          <p:sp>
            <p:nvSpPr>
              <p:cNvPr id="24" name="Line 23"/>
              <p:cNvSpPr>
                <a:spLocks noChangeShapeType="1"/>
              </p:cNvSpPr>
              <p:nvPr/>
            </p:nvSpPr>
            <p:spPr bwMode="auto">
              <a:xfrm>
                <a:off x="2976" y="2736"/>
                <a:ext cx="624" cy="480"/>
              </a:xfrm>
              <a:prstGeom prst="line">
                <a:avLst/>
              </a:prstGeom>
              <a:noFill/>
              <a:ln w="38100">
                <a:solidFill>
                  <a:schemeClr val="tx1"/>
                </a:solidFill>
                <a:round/>
                <a:headEnd/>
                <a:tailEnd type="triangle" w="med" len="med"/>
              </a:ln>
              <a:effectLst/>
            </p:spPr>
            <p:txBody>
              <a:bodyPr wrap="square" lIns="92075" tIns="46038" rIns="92075" bIns="46038" anchor="ctr">
                <a:prstTxWarp prst="textNoShape">
                  <a:avLst/>
                </a:prstTxWarp>
                <a:spAutoFit/>
              </a:bodyPr>
              <a:lstStyle/>
              <a:p>
                <a:endParaRPr lang="en-US">
                  <a:latin typeface="+mj-lt"/>
                </a:endParaRPr>
              </a:p>
            </p:txBody>
          </p:sp>
          <p:sp>
            <p:nvSpPr>
              <p:cNvPr id="25" name="Line 24"/>
              <p:cNvSpPr>
                <a:spLocks noChangeShapeType="1"/>
              </p:cNvSpPr>
              <p:nvPr/>
            </p:nvSpPr>
            <p:spPr bwMode="auto">
              <a:xfrm>
                <a:off x="3120" y="2736"/>
                <a:ext cx="1536" cy="480"/>
              </a:xfrm>
              <a:prstGeom prst="line">
                <a:avLst/>
              </a:prstGeom>
              <a:noFill/>
              <a:ln w="38100">
                <a:solidFill>
                  <a:schemeClr val="tx1"/>
                </a:solidFill>
                <a:round/>
                <a:headEnd/>
                <a:tailEnd type="triangle" w="med" len="med"/>
              </a:ln>
              <a:effectLst/>
            </p:spPr>
            <p:txBody>
              <a:bodyPr wrap="square" lIns="92075" tIns="46038" rIns="92075" bIns="46038" anchor="ctr">
                <a:prstTxWarp prst="textNoShape">
                  <a:avLst/>
                </a:prstTxWarp>
                <a:spAutoFit/>
              </a:bodyPr>
              <a:lstStyle/>
              <a:p>
                <a:endParaRPr lang="en-US">
                  <a:latin typeface="+mj-lt"/>
                </a:endParaRPr>
              </a:p>
            </p:txBody>
          </p:sp>
        </p:grpSp>
        <p:grpSp>
          <p:nvGrpSpPr>
            <p:cNvPr id="26" name="Group 25"/>
            <p:cNvGrpSpPr>
              <a:grpSpLocks/>
            </p:cNvGrpSpPr>
            <p:nvPr/>
          </p:nvGrpSpPr>
          <p:grpSpPr bwMode="auto">
            <a:xfrm>
              <a:off x="2743200" y="2516188"/>
              <a:ext cx="2209800" cy="1370013"/>
              <a:chOff x="1632" y="1489"/>
              <a:chExt cx="1392" cy="863"/>
            </a:xfrm>
          </p:grpSpPr>
          <p:sp>
            <p:nvSpPr>
              <p:cNvPr id="27" name="Oval 26"/>
              <p:cNvSpPr>
                <a:spLocks noChangeArrowheads="1"/>
              </p:cNvSpPr>
              <p:nvPr/>
            </p:nvSpPr>
            <p:spPr bwMode="auto">
              <a:xfrm>
                <a:off x="1632" y="1489"/>
                <a:ext cx="864" cy="335"/>
              </a:xfrm>
              <a:prstGeom prst="ellipse">
                <a:avLst/>
              </a:prstGeom>
              <a:solidFill>
                <a:srgbClr val="FFFF99"/>
              </a:solidFill>
              <a:ln w="9525">
                <a:noFill/>
                <a:round/>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28" name="Oval 27"/>
              <p:cNvSpPr>
                <a:spLocks noChangeArrowheads="1"/>
              </p:cNvSpPr>
              <p:nvPr/>
            </p:nvSpPr>
            <p:spPr bwMode="auto">
              <a:xfrm>
                <a:off x="1872" y="2017"/>
                <a:ext cx="864" cy="335"/>
              </a:xfrm>
              <a:prstGeom prst="ellipse">
                <a:avLst/>
              </a:prstGeom>
              <a:solidFill>
                <a:srgbClr val="FFFF99"/>
              </a:solidFill>
              <a:ln w="9525">
                <a:noFill/>
                <a:round/>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29" name="Oval 28"/>
              <p:cNvSpPr>
                <a:spLocks noChangeArrowheads="1"/>
              </p:cNvSpPr>
              <p:nvPr/>
            </p:nvSpPr>
            <p:spPr bwMode="auto">
              <a:xfrm>
                <a:off x="2160" y="1489"/>
                <a:ext cx="864" cy="335"/>
              </a:xfrm>
              <a:prstGeom prst="ellipse">
                <a:avLst/>
              </a:prstGeom>
              <a:solidFill>
                <a:srgbClr val="FFFF99"/>
              </a:solidFill>
              <a:ln w="9525">
                <a:noFill/>
                <a:round/>
                <a:headEnd/>
                <a:tailEnd/>
              </a:ln>
              <a:effectLst/>
            </p:spPr>
            <p:txBody>
              <a:bodyPr wrap="square" lIns="92075" tIns="46038" rIns="92075" bIns="46038" anchor="ctr">
                <a:prstTxWarp prst="textNoShape">
                  <a:avLst/>
                </a:prstTxWarp>
                <a:spAutoFit/>
              </a:bodyPr>
              <a:lstStyle/>
              <a:p>
                <a:endParaRPr lang="en-US">
                  <a:latin typeface="+mj-lt"/>
                </a:endParaRPr>
              </a:p>
            </p:txBody>
          </p:sp>
          <p:grpSp>
            <p:nvGrpSpPr>
              <p:cNvPr id="30" name="Group 29"/>
              <p:cNvGrpSpPr>
                <a:grpSpLocks/>
              </p:cNvGrpSpPr>
              <p:nvPr/>
            </p:nvGrpSpPr>
            <p:grpSpPr bwMode="auto">
              <a:xfrm>
                <a:off x="1632" y="1489"/>
                <a:ext cx="1392" cy="863"/>
                <a:chOff x="1680" y="1489"/>
                <a:chExt cx="1392" cy="863"/>
              </a:xfrm>
            </p:grpSpPr>
            <p:sp>
              <p:nvSpPr>
                <p:cNvPr id="31" name="Oval 30"/>
                <p:cNvSpPr>
                  <a:spLocks noChangeArrowheads="1"/>
                </p:cNvSpPr>
                <p:nvPr/>
              </p:nvSpPr>
              <p:spPr bwMode="auto">
                <a:xfrm>
                  <a:off x="1680" y="1489"/>
                  <a:ext cx="864" cy="335"/>
                </a:xfrm>
                <a:prstGeom prst="ellipse">
                  <a:avLst/>
                </a:prstGeom>
                <a:noFill/>
                <a:ln w="28575">
                  <a:solidFill>
                    <a:schemeClr val="tx1"/>
                  </a:solidFill>
                  <a:round/>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32" name="Oval 31"/>
                <p:cNvSpPr>
                  <a:spLocks noChangeArrowheads="1"/>
                </p:cNvSpPr>
                <p:nvPr/>
              </p:nvSpPr>
              <p:spPr bwMode="auto">
                <a:xfrm>
                  <a:off x="2208" y="1489"/>
                  <a:ext cx="864" cy="335"/>
                </a:xfrm>
                <a:prstGeom prst="ellipse">
                  <a:avLst/>
                </a:prstGeom>
                <a:noFill/>
                <a:ln w="28575">
                  <a:solidFill>
                    <a:schemeClr val="tx1"/>
                  </a:solidFill>
                  <a:round/>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33" name="Oval 32"/>
                <p:cNvSpPr>
                  <a:spLocks noChangeArrowheads="1"/>
                </p:cNvSpPr>
                <p:nvPr/>
              </p:nvSpPr>
              <p:spPr bwMode="auto">
                <a:xfrm>
                  <a:off x="1920" y="2017"/>
                  <a:ext cx="864" cy="335"/>
                </a:xfrm>
                <a:prstGeom prst="ellipse">
                  <a:avLst/>
                </a:prstGeom>
                <a:noFill/>
                <a:ln w="28575">
                  <a:solidFill>
                    <a:schemeClr val="tx1"/>
                  </a:solidFill>
                  <a:round/>
                  <a:headEnd/>
                  <a:tailEnd/>
                </a:ln>
                <a:effectLst/>
              </p:spPr>
              <p:txBody>
                <a:bodyPr wrap="square" lIns="92075" tIns="46038" rIns="92075" bIns="46038" anchor="ctr">
                  <a:prstTxWarp prst="textNoShape">
                    <a:avLst/>
                  </a:prstTxWarp>
                  <a:spAutoFit/>
                </a:bodyPr>
                <a:lstStyle/>
                <a:p>
                  <a:endParaRPr lang="en-US">
                    <a:latin typeface="+mj-lt"/>
                  </a:endParaRPr>
                </a:p>
              </p:txBody>
            </p:sp>
          </p:grpSp>
        </p:grpSp>
      </p:grpSp>
      <p:sp>
        <p:nvSpPr>
          <p:cNvPr id="36" name="Right Arrow 35"/>
          <p:cNvSpPr/>
          <p:nvPr/>
        </p:nvSpPr>
        <p:spPr>
          <a:xfrm rot="9435238">
            <a:off x="4292451" y="4518072"/>
            <a:ext cx="1996808" cy="447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841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a:hlinkClick r:id="" action="ppaction://noaction"/>
          </p:cNvPr>
          <p:cNvSpPr>
            <a:spLocks noChangeArrowheads="1"/>
          </p:cNvSpPr>
          <p:nvPr/>
        </p:nvSpPr>
        <p:spPr bwMode="auto">
          <a:xfrm>
            <a:off x="966162" y="15958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Odd-Even Pricing</a:t>
            </a:r>
          </a:p>
        </p:txBody>
      </p:sp>
      <p:sp>
        <p:nvSpPr>
          <p:cNvPr id="17412" name="Rectangle 4">
            <a:hlinkClick r:id="" action="ppaction://noaction"/>
          </p:cNvPr>
          <p:cNvSpPr>
            <a:spLocks noChangeArrowheads="1"/>
          </p:cNvSpPr>
          <p:nvPr/>
        </p:nvSpPr>
        <p:spPr bwMode="auto">
          <a:xfrm>
            <a:off x="966162" y="22054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dirty="0">
                <a:latin typeface="+mj-lt"/>
              </a:rPr>
              <a:t>  Target Pricing</a:t>
            </a:r>
          </a:p>
          <a:p>
            <a:endParaRPr lang="en-US" dirty="0">
              <a:latin typeface="+mj-lt"/>
            </a:endParaRPr>
          </a:p>
        </p:txBody>
      </p:sp>
      <p:sp>
        <p:nvSpPr>
          <p:cNvPr id="17413" name="Rectangle 5">
            <a:hlinkClick r:id="" action="ppaction://noaction"/>
          </p:cNvPr>
          <p:cNvSpPr>
            <a:spLocks noChangeArrowheads="1"/>
          </p:cNvSpPr>
          <p:nvPr/>
        </p:nvSpPr>
        <p:spPr bwMode="auto">
          <a:xfrm>
            <a:off x="966162" y="25102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a:t>
            </a:r>
            <a:r>
              <a:rPr lang="en-US" sz="2800" b="1">
                <a:latin typeface="+mj-lt"/>
              </a:rPr>
              <a:t> Bundle Pricing</a:t>
            </a:r>
          </a:p>
        </p:txBody>
      </p:sp>
      <p:sp>
        <p:nvSpPr>
          <p:cNvPr id="17414" name="Rectangle 6">
            <a:hlinkClick r:id="" action="ppaction://noaction"/>
          </p:cNvPr>
          <p:cNvSpPr>
            <a:spLocks noChangeArrowheads="1"/>
          </p:cNvSpPr>
          <p:nvPr/>
        </p:nvSpPr>
        <p:spPr bwMode="auto">
          <a:xfrm>
            <a:off x="1083463" y="5801566"/>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dirty="0">
                <a:latin typeface="+mj-lt"/>
              </a:rPr>
              <a:t>  Yield Management Pricing</a:t>
            </a:r>
          </a:p>
        </p:txBody>
      </p:sp>
      <p:sp>
        <p:nvSpPr>
          <p:cNvPr id="17415" name="Rectangle 7"/>
          <p:cNvSpPr>
            <a:spLocks noChangeArrowheads="1"/>
          </p:cNvSpPr>
          <p:nvPr/>
        </p:nvSpPr>
        <p:spPr bwMode="auto">
          <a:xfrm>
            <a:off x="457200" y="274638"/>
            <a:ext cx="8229600" cy="1143000"/>
          </a:xfrm>
          <a:prstGeom prst="rect">
            <a:avLst/>
          </a:prstGeom>
          <a:noFill/>
          <a:ln w="9525">
            <a:noFill/>
            <a:miter lim="800000"/>
            <a:headEnd/>
            <a:tailEnd/>
          </a:ln>
          <a:effectLst/>
        </p:spPr>
        <p:txBody>
          <a:bodyPr anchor="ctr">
            <a:prstTxWarp prst="textNoShape">
              <a:avLst/>
            </a:prstTxWarp>
          </a:bodyPr>
          <a:lstStyle/>
          <a:p>
            <a:pPr algn="ctr"/>
            <a:r>
              <a:rPr lang="en-US" sz="4400" dirty="0">
                <a:solidFill>
                  <a:schemeClr val="tx2"/>
                </a:solidFill>
                <a:latin typeface="+mj-lt"/>
              </a:rPr>
              <a:t>Demand-Oriented Approaches</a:t>
            </a:r>
          </a:p>
        </p:txBody>
      </p:sp>
      <p:sp>
        <p:nvSpPr>
          <p:cNvPr id="17416" name="TextBox 11"/>
          <p:cNvSpPr txBox="1">
            <a:spLocks noChangeArrowheads="1"/>
          </p:cNvSpPr>
          <p:nvPr/>
        </p:nvSpPr>
        <p:spPr bwMode="auto">
          <a:xfrm>
            <a:off x="1042362" y="2930888"/>
            <a:ext cx="7543800" cy="646112"/>
          </a:xfrm>
          <a:prstGeom prst="rect">
            <a:avLst/>
          </a:prstGeom>
          <a:noFill/>
          <a:ln w="9525">
            <a:noFill/>
            <a:miter lim="800000"/>
            <a:headEnd/>
            <a:tailEnd/>
          </a:ln>
        </p:spPr>
        <p:txBody>
          <a:bodyPr>
            <a:prstTxWarp prst="textNoShape">
              <a:avLst/>
            </a:prstTxWarp>
            <a:spAutoFit/>
          </a:bodyPr>
          <a:lstStyle/>
          <a:p>
            <a:r>
              <a:rPr lang="en-US">
                <a:latin typeface="+mj-lt"/>
              </a:rPr>
              <a:t>The marketing of two or more </a:t>
            </a:r>
          </a:p>
          <a:p>
            <a:r>
              <a:rPr lang="en-US">
                <a:latin typeface="+mj-lt"/>
              </a:rPr>
              <a:t>products in a single package price</a:t>
            </a:r>
          </a:p>
        </p:txBody>
      </p:sp>
      <p:pic>
        <p:nvPicPr>
          <p:cNvPr id="17417" name="Picture 10"/>
          <p:cNvPicPr>
            <a:picLocks noChangeAspect="1" noChangeArrowheads="1"/>
          </p:cNvPicPr>
          <p:nvPr/>
        </p:nvPicPr>
        <p:blipFill>
          <a:blip r:embed="rId3"/>
          <a:srcRect/>
          <a:stretch>
            <a:fillRect/>
          </a:stretch>
        </p:blipFill>
        <p:spPr bwMode="auto">
          <a:xfrm>
            <a:off x="4760484" y="1752600"/>
            <a:ext cx="3814763" cy="3814763"/>
          </a:xfrm>
          <a:prstGeom prst="rect">
            <a:avLst/>
          </a:prstGeom>
          <a:noFill/>
          <a:ln w="9525">
            <a:noFill/>
            <a:miter lim="800000"/>
            <a:headEnd/>
            <a:tailEnd/>
          </a:ln>
          <a:effectLst/>
        </p:spPr>
      </p:pic>
      <p:sp>
        <p:nvSpPr>
          <p:cNvPr id="17418" name="AutoShape 10"/>
          <p:cNvSpPr>
            <a:spLocks noChangeArrowheads="1"/>
          </p:cNvSpPr>
          <p:nvPr/>
        </p:nvSpPr>
        <p:spPr bwMode="auto">
          <a:xfrm>
            <a:off x="4684284" y="1671638"/>
            <a:ext cx="3976688" cy="3967162"/>
          </a:xfrm>
          <a:prstGeom prst="roundRect">
            <a:avLst>
              <a:gd name="adj" fmla="val 16667"/>
            </a:avLst>
          </a:prstGeom>
          <a:noFill/>
          <a:ln w="28575">
            <a:solidFill>
              <a:srgbClr val="000080"/>
            </a:solidFill>
            <a:round/>
            <a:headEnd/>
            <a:tailEnd/>
          </a:ln>
          <a:effectLst/>
        </p:spPr>
        <p:txBody>
          <a:bodyPr wrap="none" anchor="ctr">
            <a:prstTxWarp prst="textNoShape">
              <a:avLst/>
            </a:prstTxWarp>
          </a:bodyPr>
          <a:lstStyle/>
          <a:p>
            <a:endParaRPr lang="en-US">
              <a:latin typeface="+mj-lt"/>
            </a:endParaRPr>
          </a:p>
        </p:txBody>
      </p:sp>
      <p:pic>
        <p:nvPicPr>
          <p:cNvPr id="1026" name="Picture 2" descr="http://www.cato-unbound.org/wp-content/themes/unbound/media/images/RThal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904" y="3607435"/>
            <a:ext cx="1468515" cy="2141585"/>
          </a:xfrm>
          <a:prstGeom prst="rect">
            <a:avLst/>
          </a:prstGeom>
          <a:noFill/>
          <a:extLst>
            <a:ext uri="{909E8E84-426E-40DD-AFC4-6F175D3DCCD1}">
              <a14:hiddenFill xmlns:a14="http://schemas.microsoft.com/office/drawing/2010/main">
                <a:solidFill>
                  <a:srgbClr val="FFFFFF"/>
                </a:solidFill>
              </a14:hiddenFill>
            </a:ext>
          </a:extLst>
        </p:spPr>
      </p:pic>
      <p:sp>
        <p:nvSpPr>
          <p:cNvPr id="3" name="Cloud Callout 2"/>
          <p:cNvSpPr/>
          <p:nvPr/>
        </p:nvSpPr>
        <p:spPr>
          <a:xfrm>
            <a:off x="1427746" y="3607434"/>
            <a:ext cx="3256537" cy="1446503"/>
          </a:xfrm>
          <a:prstGeom prst="cloudCallout">
            <a:avLst>
              <a:gd name="adj1" fmla="val -54823"/>
              <a:gd name="adj2" fmla="val -25113"/>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Arial" pitchFamily="34" charset="0"/>
                <a:cs typeface="Arial" pitchFamily="34" charset="0"/>
              </a:rPr>
              <a:t>Segregate gains and integrate losses</a:t>
            </a:r>
          </a:p>
          <a:p>
            <a:pPr algn="ctr"/>
            <a:r>
              <a:rPr lang="en-US" sz="1600" dirty="0">
                <a:solidFill>
                  <a:schemeClr val="tx1"/>
                </a:solidFill>
                <a:latin typeface="Arial" pitchFamily="34" charset="0"/>
                <a:cs typeface="Arial" pitchFamily="34" charset="0"/>
              </a:rPr>
              <a:t>	</a:t>
            </a:r>
            <a:r>
              <a:rPr lang="en-US" sz="1600" dirty="0" smtClean="0">
                <a:solidFill>
                  <a:schemeClr val="tx1"/>
                </a:solidFill>
                <a:latin typeface="Arial" pitchFamily="34" charset="0"/>
                <a:cs typeface="Arial" pitchFamily="34" charset="0"/>
              </a:rPr>
              <a:t>- </a:t>
            </a:r>
            <a:r>
              <a:rPr lang="en-US" sz="1200" dirty="0" smtClean="0">
                <a:solidFill>
                  <a:schemeClr val="tx1"/>
                </a:solidFill>
                <a:latin typeface="Arial" pitchFamily="34" charset="0"/>
                <a:cs typeface="Arial" pitchFamily="34" charset="0"/>
              </a:rPr>
              <a:t>Richard </a:t>
            </a:r>
            <a:r>
              <a:rPr lang="en-US" sz="1200" dirty="0" err="1" smtClean="0">
                <a:solidFill>
                  <a:schemeClr val="tx1"/>
                </a:solidFill>
                <a:latin typeface="Arial" pitchFamily="34" charset="0"/>
                <a:cs typeface="Arial" pitchFamily="34" charset="0"/>
              </a:rPr>
              <a:t>Thaler</a:t>
            </a:r>
            <a:endParaRPr lang="en-US" sz="1200" dirty="0">
              <a:solidFill>
                <a:schemeClr val="tx1"/>
              </a:solidFill>
              <a:latin typeface="Arial" pitchFamily="34"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hlinkClick r:id="" action="ppaction://noaction"/>
          </p:cNvPr>
          <p:cNvSpPr>
            <a:spLocks noChangeArrowheads="1"/>
          </p:cNvSpPr>
          <p:nvPr/>
        </p:nvSpPr>
        <p:spPr bwMode="auto">
          <a:xfrm>
            <a:off x="730992" y="17526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Odd-Even Pricing</a:t>
            </a:r>
          </a:p>
        </p:txBody>
      </p:sp>
      <p:sp>
        <p:nvSpPr>
          <p:cNvPr id="18436" name="Rectangle 4">
            <a:hlinkClick r:id="" action="ppaction://noaction"/>
          </p:cNvPr>
          <p:cNvSpPr>
            <a:spLocks noChangeArrowheads="1"/>
          </p:cNvSpPr>
          <p:nvPr/>
        </p:nvSpPr>
        <p:spPr bwMode="auto">
          <a:xfrm>
            <a:off x="730992" y="24384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Target Pricing</a:t>
            </a:r>
          </a:p>
          <a:p>
            <a:endParaRPr lang="en-US">
              <a:latin typeface="+mj-lt"/>
            </a:endParaRPr>
          </a:p>
        </p:txBody>
      </p:sp>
      <p:sp>
        <p:nvSpPr>
          <p:cNvPr id="18437" name="Rectangle 5">
            <a:hlinkClick r:id="" action="ppaction://noaction"/>
          </p:cNvPr>
          <p:cNvSpPr>
            <a:spLocks noChangeArrowheads="1"/>
          </p:cNvSpPr>
          <p:nvPr/>
        </p:nvSpPr>
        <p:spPr bwMode="auto">
          <a:xfrm>
            <a:off x="730992" y="28829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Bundle Pricing</a:t>
            </a:r>
          </a:p>
        </p:txBody>
      </p:sp>
      <p:sp>
        <p:nvSpPr>
          <p:cNvPr id="18438" name="Rectangle 6">
            <a:hlinkClick r:id="" action="ppaction://noaction"/>
          </p:cNvPr>
          <p:cNvSpPr>
            <a:spLocks noChangeArrowheads="1"/>
          </p:cNvSpPr>
          <p:nvPr/>
        </p:nvSpPr>
        <p:spPr bwMode="auto">
          <a:xfrm>
            <a:off x="705592" y="37338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dirty="0">
                <a:latin typeface="+mj-lt"/>
              </a:rPr>
              <a:t>  </a:t>
            </a:r>
            <a:r>
              <a:rPr lang="en-US" sz="2800" b="1" dirty="0">
                <a:latin typeface="+mj-lt"/>
              </a:rPr>
              <a:t>Yield Management Pricing</a:t>
            </a:r>
          </a:p>
          <a:p>
            <a:endParaRPr lang="en-US" dirty="0">
              <a:latin typeface="+mj-lt"/>
            </a:endParaRPr>
          </a:p>
          <a:p>
            <a:pPr>
              <a:buClr>
                <a:srgbClr val="CC3300"/>
              </a:buClr>
              <a:buFont typeface="Wingdings" pitchFamily="-1" charset="2"/>
              <a:buNone/>
            </a:pPr>
            <a:endParaRPr lang="en-US" sz="2800" dirty="0">
              <a:latin typeface="+mj-lt"/>
            </a:endParaRPr>
          </a:p>
        </p:txBody>
      </p:sp>
      <p:sp>
        <p:nvSpPr>
          <p:cNvPr id="18439" name="Rectangle 7"/>
          <p:cNvSpPr>
            <a:spLocks noChangeArrowheads="1"/>
          </p:cNvSpPr>
          <p:nvPr/>
        </p:nvSpPr>
        <p:spPr bwMode="auto">
          <a:xfrm>
            <a:off x="457200" y="274638"/>
            <a:ext cx="8229600" cy="1143000"/>
          </a:xfrm>
          <a:prstGeom prst="rect">
            <a:avLst/>
          </a:prstGeom>
          <a:noFill/>
          <a:ln w="9525">
            <a:noFill/>
            <a:miter lim="800000"/>
            <a:headEnd/>
            <a:tailEnd/>
          </a:ln>
          <a:effectLst/>
        </p:spPr>
        <p:txBody>
          <a:bodyPr anchor="ctr">
            <a:prstTxWarp prst="textNoShape">
              <a:avLst/>
            </a:prstTxWarp>
          </a:bodyPr>
          <a:lstStyle/>
          <a:p>
            <a:pPr algn="ctr"/>
            <a:r>
              <a:rPr lang="en-US" sz="4400" dirty="0">
                <a:solidFill>
                  <a:schemeClr val="tx2"/>
                </a:solidFill>
                <a:latin typeface="+mj-lt"/>
              </a:rPr>
              <a:t>Demand-Oriented Approaches</a:t>
            </a:r>
          </a:p>
        </p:txBody>
      </p:sp>
      <p:pic>
        <p:nvPicPr>
          <p:cNvPr id="18440" name="Picture 8"/>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129318" y="1490440"/>
            <a:ext cx="2857500" cy="2590800"/>
          </a:xfrm>
          <a:prstGeom prst="rect">
            <a:avLst/>
          </a:prstGeom>
          <a:noFill/>
          <a:ln w="9525">
            <a:noFill/>
            <a:miter lim="800000"/>
            <a:headEnd/>
            <a:tailEnd/>
          </a:ln>
          <a:effectLst/>
        </p:spPr>
      </p:pic>
      <p:sp>
        <p:nvSpPr>
          <p:cNvPr id="18441" name="Text Box 9"/>
          <p:cNvSpPr txBox="1">
            <a:spLocks noChangeArrowheads="1"/>
          </p:cNvSpPr>
          <p:nvPr/>
        </p:nvSpPr>
        <p:spPr bwMode="auto">
          <a:xfrm>
            <a:off x="2864592" y="4953000"/>
            <a:ext cx="5105400" cy="915988"/>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mj-lt"/>
              </a:rPr>
              <a:t>McDonalds has 6 – 8 pricing strategies within O’Hare airport – that means that a burger can range in price from $1. 50 - $2.50+</a:t>
            </a:r>
          </a:p>
        </p:txBody>
      </p:sp>
      <p:sp>
        <p:nvSpPr>
          <p:cNvPr id="18442" name="AutoShape 10"/>
          <p:cNvSpPr>
            <a:spLocks noChangeArrowheads="1"/>
          </p:cNvSpPr>
          <p:nvPr/>
        </p:nvSpPr>
        <p:spPr bwMode="auto">
          <a:xfrm>
            <a:off x="2751880" y="4953000"/>
            <a:ext cx="4851400" cy="1003300"/>
          </a:xfrm>
          <a:prstGeom prst="roundRect">
            <a:avLst>
              <a:gd name="adj" fmla="val 16667"/>
            </a:avLst>
          </a:prstGeom>
          <a:noFill/>
          <a:ln w="28575">
            <a:solidFill>
              <a:srgbClr val="000080"/>
            </a:solidFill>
            <a:round/>
            <a:headEnd/>
            <a:tailEnd/>
          </a:ln>
          <a:effectLst/>
        </p:spPr>
        <p:txBody>
          <a:bodyPr wrap="none" anchor="ctr">
            <a:prstTxWarp prst="textNoShape">
              <a:avLst/>
            </a:prstTxWarp>
          </a:bodyPr>
          <a:lstStyle/>
          <a:p>
            <a:endParaRPr lang="en-US">
              <a:latin typeface="+mj-lt"/>
            </a:endParaRPr>
          </a:p>
        </p:txBody>
      </p:sp>
      <p:sp>
        <p:nvSpPr>
          <p:cNvPr id="18443" name="TextBox 12"/>
          <p:cNvSpPr txBox="1">
            <a:spLocks noChangeArrowheads="1"/>
          </p:cNvSpPr>
          <p:nvPr/>
        </p:nvSpPr>
        <p:spPr bwMode="auto">
          <a:xfrm>
            <a:off x="578591" y="4006850"/>
            <a:ext cx="7896225" cy="646113"/>
          </a:xfrm>
          <a:prstGeom prst="rect">
            <a:avLst/>
          </a:prstGeom>
          <a:noFill/>
          <a:ln w="9525">
            <a:noFill/>
            <a:miter lim="800000"/>
            <a:headEnd/>
            <a:tailEnd/>
          </a:ln>
        </p:spPr>
        <p:txBody>
          <a:bodyPr wrap="square">
            <a:prstTxWarp prst="textNoShape">
              <a:avLst/>
            </a:prstTxWarp>
            <a:spAutoFit/>
          </a:bodyPr>
          <a:lstStyle/>
          <a:p>
            <a:r>
              <a:rPr lang="en-US" dirty="0">
                <a:latin typeface="+mj-lt"/>
              </a:rPr>
              <a:t>Charging different prices to </a:t>
            </a:r>
            <a:r>
              <a:rPr lang="en-US" dirty="0" smtClean="0">
                <a:latin typeface="+mj-lt"/>
              </a:rPr>
              <a:t>maximize </a:t>
            </a:r>
            <a:r>
              <a:rPr lang="en-US" dirty="0">
                <a:latin typeface="+mj-lt"/>
              </a:rPr>
              <a:t>revenue for a set amount of </a:t>
            </a:r>
            <a:r>
              <a:rPr lang="en-US" dirty="0" smtClean="0">
                <a:latin typeface="+mj-lt"/>
              </a:rPr>
              <a:t>capacity occupied </a:t>
            </a:r>
            <a:r>
              <a:rPr lang="en-US" dirty="0">
                <a:latin typeface="+mj-lt"/>
              </a:rPr>
              <a:t>at any given time. </a:t>
            </a:r>
          </a:p>
        </p:txBody>
      </p:sp>
      <p:sp>
        <p:nvSpPr>
          <p:cNvPr id="18444" name="AutoShape 10"/>
          <p:cNvSpPr>
            <a:spLocks noChangeArrowheads="1"/>
          </p:cNvSpPr>
          <p:nvPr/>
        </p:nvSpPr>
        <p:spPr bwMode="auto">
          <a:xfrm>
            <a:off x="5457930" y="1555528"/>
            <a:ext cx="2209800" cy="2335212"/>
          </a:xfrm>
          <a:prstGeom prst="roundRect">
            <a:avLst>
              <a:gd name="adj" fmla="val 16667"/>
            </a:avLst>
          </a:prstGeom>
          <a:noFill/>
          <a:ln w="28575">
            <a:solidFill>
              <a:srgbClr val="000080"/>
            </a:solidFill>
            <a:round/>
            <a:headEnd/>
            <a:tailEnd/>
          </a:ln>
          <a:effectLst/>
        </p:spPr>
        <p:txBody>
          <a:bodyPr wrap="none" anchor="ctr">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a:hlinkClick r:id="" action="ppaction://noaction"/>
          </p:cNvPr>
          <p:cNvSpPr>
            <a:spLocks noChangeArrowheads="1"/>
          </p:cNvSpPr>
          <p:nvPr/>
        </p:nvSpPr>
        <p:spPr bwMode="auto">
          <a:xfrm>
            <a:off x="1091586" y="1828800"/>
            <a:ext cx="4570413"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b="1">
                <a:latin typeface="+mj-lt"/>
              </a:rPr>
              <a:t>  Standard Markup Pricing</a:t>
            </a:r>
          </a:p>
          <a:p>
            <a:pPr>
              <a:buClr>
                <a:srgbClr val="CC3300"/>
              </a:buClr>
              <a:buFont typeface="Wingdings" pitchFamily="-1" charset="2"/>
              <a:buNone/>
            </a:pPr>
            <a:r>
              <a:rPr lang="en-US">
                <a:latin typeface="+mj-lt"/>
              </a:rPr>
              <a:t>Variable and fixed costs per unit are estimated, and a standard </a:t>
            </a:r>
          </a:p>
          <a:p>
            <a:pPr>
              <a:buClr>
                <a:srgbClr val="CC3300"/>
              </a:buClr>
              <a:buFont typeface="Wingdings" pitchFamily="-1" charset="2"/>
              <a:buNone/>
            </a:pPr>
            <a:r>
              <a:rPr lang="en-US">
                <a:latin typeface="+mj-lt"/>
              </a:rPr>
              <a:t>markup is added. </a:t>
            </a:r>
          </a:p>
        </p:txBody>
      </p:sp>
      <p:sp>
        <p:nvSpPr>
          <p:cNvPr id="19460" name="Rectangle 4">
            <a:hlinkClick r:id="" action="ppaction://noaction"/>
          </p:cNvPr>
          <p:cNvSpPr>
            <a:spLocks noChangeArrowheads="1"/>
          </p:cNvSpPr>
          <p:nvPr/>
        </p:nvSpPr>
        <p:spPr bwMode="auto">
          <a:xfrm>
            <a:off x="1091586" y="27432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Cost-Plus Pricing</a:t>
            </a:r>
          </a:p>
        </p:txBody>
      </p:sp>
      <p:sp>
        <p:nvSpPr>
          <p:cNvPr id="19461" name="Rectangle 8">
            <a:hlinkClick r:id="" action="ppaction://noaction"/>
          </p:cNvPr>
          <p:cNvSpPr>
            <a:spLocks noChangeArrowheads="1"/>
          </p:cNvSpPr>
          <p:nvPr/>
        </p:nvSpPr>
        <p:spPr bwMode="auto">
          <a:xfrm>
            <a:off x="1091586" y="3276600"/>
            <a:ext cx="4570413"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Experience Curve Pricing</a:t>
            </a:r>
          </a:p>
        </p:txBody>
      </p:sp>
      <p:sp>
        <p:nvSpPr>
          <p:cNvPr id="19462" name="Rectangle 9"/>
          <p:cNvSpPr>
            <a:spLocks noChangeArrowheads="1"/>
          </p:cNvSpPr>
          <p:nvPr/>
        </p:nvSpPr>
        <p:spPr bwMode="auto">
          <a:xfrm>
            <a:off x="253386" y="274638"/>
            <a:ext cx="8229600" cy="1143000"/>
          </a:xfrm>
          <a:prstGeom prst="rect">
            <a:avLst/>
          </a:prstGeom>
          <a:noFill/>
          <a:ln w="9525">
            <a:noFill/>
            <a:miter lim="800000"/>
            <a:headEnd/>
            <a:tailEnd/>
          </a:ln>
          <a:effectLst/>
        </p:spPr>
        <p:txBody>
          <a:bodyPr anchor="ctr">
            <a:prstTxWarp prst="textNoShape">
              <a:avLst/>
            </a:prstTxWarp>
          </a:bodyPr>
          <a:lstStyle/>
          <a:p>
            <a:pPr algn="ctr"/>
            <a:r>
              <a:rPr lang="en-US" sz="4400">
                <a:solidFill>
                  <a:schemeClr val="tx2"/>
                </a:solidFill>
                <a:latin typeface="+mj-lt"/>
              </a:rPr>
              <a:t>Cost-Oriented Approaches</a:t>
            </a:r>
          </a:p>
        </p:txBody>
      </p:sp>
      <p:sp>
        <p:nvSpPr>
          <p:cNvPr id="19463" name="Text Box 11"/>
          <p:cNvSpPr txBox="1">
            <a:spLocks noChangeArrowheads="1"/>
          </p:cNvSpPr>
          <p:nvPr/>
        </p:nvSpPr>
        <p:spPr bwMode="auto">
          <a:xfrm>
            <a:off x="6654186" y="2514600"/>
            <a:ext cx="1752600" cy="92333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5400">
                <a:latin typeface="+mj-lt"/>
              </a:rPr>
              <a:t>+ </a:t>
            </a:r>
          </a:p>
        </p:txBody>
      </p:sp>
      <p:pic>
        <p:nvPicPr>
          <p:cNvPr id="19464" name="Picture 12"/>
          <p:cNvPicPr>
            <a:picLocks noChangeAspect="1" noChangeArrowheads="1"/>
          </p:cNvPicPr>
          <p:nvPr/>
        </p:nvPicPr>
        <p:blipFill>
          <a:blip r:embed="rId3"/>
          <a:srcRect/>
          <a:stretch>
            <a:fillRect/>
          </a:stretch>
        </p:blipFill>
        <p:spPr bwMode="auto">
          <a:xfrm>
            <a:off x="7187586" y="2362200"/>
            <a:ext cx="1162050" cy="1228725"/>
          </a:xfrm>
          <a:prstGeom prst="rect">
            <a:avLst/>
          </a:prstGeom>
          <a:noFill/>
          <a:ln w="9525">
            <a:noFill/>
            <a:miter lim="800000"/>
            <a:headEnd/>
            <a:tailEnd/>
          </a:ln>
          <a:effectLst/>
        </p:spPr>
      </p:pic>
      <p:sp>
        <p:nvSpPr>
          <p:cNvPr id="19465" name="AutoShape 10"/>
          <p:cNvSpPr>
            <a:spLocks noChangeArrowheads="1"/>
          </p:cNvSpPr>
          <p:nvPr/>
        </p:nvSpPr>
        <p:spPr bwMode="auto">
          <a:xfrm>
            <a:off x="6654186" y="2362200"/>
            <a:ext cx="2057400" cy="1228725"/>
          </a:xfrm>
          <a:prstGeom prst="roundRect">
            <a:avLst>
              <a:gd name="adj" fmla="val 16667"/>
            </a:avLst>
          </a:prstGeom>
          <a:noFill/>
          <a:ln w="28575">
            <a:solidFill>
              <a:srgbClr val="000080"/>
            </a:solidFill>
            <a:round/>
            <a:headEnd/>
            <a:tailEnd/>
          </a:ln>
          <a:effectLst/>
        </p:spPr>
        <p:txBody>
          <a:bodyPr wrap="none" anchor="ctr">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hlinkClick r:id="" action="ppaction://noaction"/>
          </p:cNvPr>
          <p:cNvSpPr>
            <a:spLocks noChangeArrowheads="1"/>
          </p:cNvSpPr>
          <p:nvPr/>
        </p:nvSpPr>
        <p:spPr bwMode="auto">
          <a:xfrm>
            <a:off x="1091586" y="1828800"/>
            <a:ext cx="4570413"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Standard Markup Pricing</a:t>
            </a:r>
          </a:p>
          <a:p>
            <a:pPr>
              <a:buClr>
                <a:srgbClr val="CC3300"/>
              </a:buClr>
              <a:buFont typeface="Wingdings" pitchFamily="-1" charset="2"/>
              <a:buNone/>
            </a:pPr>
            <a:endParaRPr lang="en-US">
              <a:latin typeface="+mj-lt"/>
            </a:endParaRPr>
          </a:p>
        </p:txBody>
      </p:sp>
      <p:sp>
        <p:nvSpPr>
          <p:cNvPr id="20484" name="Rectangle 4">
            <a:hlinkClick r:id="" action="ppaction://noaction"/>
          </p:cNvPr>
          <p:cNvSpPr>
            <a:spLocks noChangeArrowheads="1"/>
          </p:cNvSpPr>
          <p:nvPr/>
        </p:nvSpPr>
        <p:spPr bwMode="auto">
          <a:xfrm>
            <a:off x="1094761" y="22860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b="1">
                <a:latin typeface="+mj-lt"/>
              </a:rPr>
              <a:t>  Cost-Plus Pricing </a:t>
            </a:r>
          </a:p>
          <a:p>
            <a:pPr>
              <a:buClr>
                <a:srgbClr val="CC3300"/>
              </a:buClr>
              <a:buFont typeface="Wingdings" pitchFamily="-1" charset="2"/>
              <a:buNone/>
            </a:pPr>
            <a:endParaRPr lang="en-US" b="1">
              <a:latin typeface="+mj-lt"/>
            </a:endParaRPr>
          </a:p>
        </p:txBody>
      </p:sp>
      <p:sp>
        <p:nvSpPr>
          <p:cNvPr id="20485" name="Rectangle 7">
            <a:hlinkClick r:id="" action="ppaction://noaction"/>
          </p:cNvPr>
          <p:cNvSpPr>
            <a:spLocks noChangeArrowheads="1"/>
          </p:cNvSpPr>
          <p:nvPr/>
        </p:nvSpPr>
        <p:spPr bwMode="auto">
          <a:xfrm>
            <a:off x="1016974" y="3859629"/>
            <a:ext cx="4570412"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dirty="0">
                <a:latin typeface="+mj-lt"/>
              </a:rPr>
              <a:t>  Experience Curve Pricing</a:t>
            </a:r>
          </a:p>
        </p:txBody>
      </p:sp>
      <p:sp>
        <p:nvSpPr>
          <p:cNvPr id="20486" name="Rectangle 8"/>
          <p:cNvSpPr>
            <a:spLocks noChangeArrowheads="1"/>
          </p:cNvSpPr>
          <p:nvPr/>
        </p:nvSpPr>
        <p:spPr bwMode="auto">
          <a:xfrm>
            <a:off x="253386" y="274638"/>
            <a:ext cx="8229600" cy="1143000"/>
          </a:xfrm>
          <a:prstGeom prst="rect">
            <a:avLst/>
          </a:prstGeom>
          <a:noFill/>
          <a:ln w="9525">
            <a:noFill/>
            <a:miter lim="800000"/>
            <a:headEnd/>
            <a:tailEnd/>
          </a:ln>
          <a:effectLst/>
        </p:spPr>
        <p:txBody>
          <a:bodyPr anchor="ctr">
            <a:prstTxWarp prst="textNoShape">
              <a:avLst/>
            </a:prstTxWarp>
          </a:bodyPr>
          <a:lstStyle/>
          <a:p>
            <a:pPr algn="ctr"/>
            <a:r>
              <a:rPr lang="en-US" sz="4400">
                <a:solidFill>
                  <a:schemeClr val="tx2"/>
                </a:solidFill>
                <a:latin typeface="+mj-lt"/>
              </a:rPr>
              <a:t>Cost-Oriented Approaches</a:t>
            </a:r>
          </a:p>
        </p:txBody>
      </p:sp>
      <p:sp>
        <p:nvSpPr>
          <p:cNvPr id="20487" name="TextBox 9"/>
          <p:cNvSpPr txBox="1">
            <a:spLocks noChangeArrowheads="1"/>
          </p:cNvSpPr>
          <p:nvPr/>
        </p:nvSpPr>
        <p:spPr bwMode="auto">
          <a:xfrm>
            <a:off x="939186" y="2743200"/>
            <a:ext cx="7543800" cy="1200329"/>
          </a:xfrm>
          <a:prstGeom prst="rect">
            <a:avLst/>
          </a:prstGeom>
          <a:noFill/>
          <a:ln w="9525">
            <a:noFill/>
            <a:miter lim="800000"/>
            <a:headEnd/>
            <a:tailEnd/>
          </a:ln>
        </p:spPr>
        <p:txBody>
          <a:bodyPr>
            <a:prstTxWarp prst="textNoShape">
              <a:avLst/>
            </a:prstTxWarp>
            <a:spAutoFit/>
          </a:bodyPr>
          <a:lstStyle/>
          <a:p>
            <a:r>
              <a:rPr lang="en-US" dirty="0">
                <a:latin typeface="+mj-lt"/>
              </a:rPr>
              <a:t>Variation of standard mark-up pricing. Summing the total unit cost of providing a product or service and adding a specific </a:t>
            </a:r>
            <a:r>
              <a:rPr lang="en-US" b="1" dirty="0">
                <a:latin typeface="+mj-lt"/>
              </a:rPr>
              <a:t>additional amount</a:t>
            </a:r>
            <a:r>
              <a:rPr lang="en-US" dirty="0">
                <a:latin typeface="+mj-lt"/>
              </a:rPr>
              <a:t> </a:t>
            </a:r>
            <a:r>
              <a:rPr lang="en-US" dirty="0" smtClean="0">
                <a:latin typeface="+mj-lt"/>
              </a:rPr>
              <a:t>(relating to the $$ for the customized aspect of the product) to </a:t>
            </a:r>
            <a:r>
              <a:rPr lang="en-US" dirty="0">
                <a:latin typeface="+mj-lt"/>
              </a:rPr>
              <a:t>arrive at a price. Used </a:t>
            </a:r>
            <a:r>
              <a:rPr lang="en-US" dirty="0" smtClean="0">
                <a:latin typeface="+mj-lt"/>
              </a:rPr>
              <a:t>for one-of-a-kind </a:t>
            </a:r>
            <a:r>
              <a:rPr lang="en-US" dirty="0">
                <a:latin typeface="+mj-lt"/>
              </a:rPr>
              <a:t>items</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a:hlinkClick r:id="" action="ppaction://noaction"/>
          </p:cNvPr>
          <p:cNvSpPr>
            <a:spLocks noChangeArrowheads="1"/>
          </p:cNvSpPr>
          <p:nvPr/>
        </p:nvSpPr>
        <p:spPr bwMode="auto">
          <a:xfrm>
            <a:off x="1107264" y="1828800"/>
            <a:ext cx="4570413"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Standard Markup Pricing</a:t>
            </a:r>
          </a:p>
          <a:p>
            <a:pPr>
              <a:buClr>
                <a:srgbClr val="CC3300"/>
              </a:buClr>
              <a:buFont typeface="Wingdings" pitchFamily="-1" charset="2"/>
              <a:buNone/>
            </a:pPr>
            <a:endParaRPr lang="en-US">
              <a:latin typeface="+mj-lt"/>
            </a:endParaRPr>
          </a:p>
        </p:txBody>
      </p:sp>
      <p:sp>
        <p:nvSpPr>
          <p:cNvPr id="21508" name="Rectangle 4">
            <a:hlinkClick r:id="" action="ppaction://noaction"/>
          </p:cNvPr>
          <p:cNvSpPr>
            <a:spLocks noChangeArrowheads="1"/>
          </p:cNvSpPr>
          <p:nvPr/>
        </p:nvSpPr>
        <p:spPr bwMode="auto">
          <a:xfrm>
            <a:off x="1121552" y="2166938"/>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Cost-Plus Pricing </a:t>
            </a:r>
          </a:p>
        </p:txBody>
      </p:sp>
      <p:sp>
        <p:nvSpPr>
          <p:cNvPr id="21509" name="Rectangle 7">
            <a:hlinkClick r:id="" action="ppaction://noaction"/>
          </p:cNvPr>
          <p:cNvSpPr>
            <a:spLocks noChangeArrowheads="1"/>
          </p:cNvSpPr>
          <p:nvPr/>
        </p:nvSpPr>
        <p:spPr bwMode="auto">
          <a:xfrm>
            <a:off x="1107264" y="2657475"/>
            <a:ext cx="4570413"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b="1">
                <a:latin typeface="+mj-lt"/>
              </a:rPr>
              <a:t>  Experience Curve Pricing</a:t>
            </a:r>
          </a:p>
        </p:txBody>
      </p:sp>
      <p:sp>
        <p:nvSpPr>
          <p:cNvPr id="21510" name="Rectangle 8"/>
          <p:cNvSpPr>
            <a:spLocks noChangeArrowheads="1"/>
          </p:cNvSpPr>
          <p:nvPr/>
        </p:nvSpPr>
        <p:spPr bwMode="auto">
          <a:xfrm>
            <a:off x="269064" y="274638"/>
            <a:ext cx="8229600" cy="1143000"/>
          </a:xfrm>
          <a:prstGeom prst="rect">
            <a:avLst/>
          </a:prstGeom>
          <a:noFill/>
          <a:ln w="9525">
            <a:noFill/>
            <a:miter lim="800000"/>
            <a:headEnd/>
            <a:tailEnd/>
          </a:ln>
          <a:effectLst/>
        </p:spPr>
        <p:txBody>
          <a:bodyPr anchor="ctr">
            <a:prstTxWarp prst="textNoShape">
              <a:avLst/>
            </a:prstTxWarp>
          </a:bodyPr>
          <a:lstStyle/>
          <a:p>
            <a:pPr algn="ctr"/>
            <a:r>
              <a:rPr lang="en-US" sz="4400">
                <a:solidFill>
                  <a:schemeClr val="tx2"/>
                </a:solidFill>
                <a:latin typeface="+mj-lt"/>
              </a:rPr>
              <a:t>Cost-Oriented Approaches</a:t>
            </a:r>
          </a:p>
        </p:txBody>
      </p:sp>
      <p:sp>
        <p:nvSpPr>
          <p:cNvPr id="21511" name="TextBox 8"/>
          <p:cNvSpPr txBox="1">
            <a:spLocks noChangeArrowheads="1"/>
          </p:cNvSpPr>
          <p:nvPr/>
        </p:nvSpPr>
        <p:spPr bwMode="auto">
          <a:xfrm>
            <a:off x="954864" y="3190875"/>
            <a:ext cx="7543800" cy="647700"/>
          </a:xfrm>
          <a:prstGeom prst="rect">
            <a:avLst/>
          </a:prstGeom>
          <a:noFill/>
          <a:ln w="9525">
            <a:noFill/>
            <a:miter lim="800000"/>
            <a:headEnd/>
            <a:tailEnd/>
          </a:ln>
        </p:spPr>
        <p:txBody>
          <a:bodyPr>
            <a:prstTxWarp prst="textNoShape">
              <a:avLst/>
            </a:prstTxWarp>
            <a:spAutoFit/>
          </a:bodyPr>
          <a:lstStyle/>
          <a:p>
            <a:r>
              <a:rPr lang="en-US">
                <a:latin typeface="+mj-lt"/>
              </a:rPr>
              <a:t>Prices declines because the unit cost of product or service declines as the firm’s experience at producing or selling it doubles</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820332" y="-211442"/>
            <a:ext cx="7772400" cy="1143000"/>
          </a:xfrm>
        </p:spPr>
        <p:txBody>
          <a:bodyPr/>
          <a:lstStyle/>
          <a:p>
            <a:pPr eaLnBrk="1" hangingPunct="1"/>
            <a:r>
              <a:rPr lang="en-US"/>
              <a:t>Increasing Efficiency</a:t>
            </a:r>
          </a:p>
        </p:txBody>
      </p:sp>
      <p:pic>
        <p:nvPicPr>
          <p:cNvPr id="22531" name="Picture 4"/>
          <p:cNvPicPr>
            <a:picLocks noChangeAspect="1" noChangeArrowheads="1"/>
          </p:cNvPicPr>
          <p:nvPr/>
        </p:nvPicPr>
        <p:blipFill>
          <a:blip r:embed="rId2"/>
          <a:srcRect/>
          <a:stretch>
            <a:fillRect/>
          </a:stretch>
        </p:blipFill>
        <p:spPr bwMode="auto">
          <a:xfrm>
            <a:off x="310995" y="1037919"/>
            <a:ext cx="5334000" cy="3413125"/>
          </a:xfrm>
          <a:prstGeom prst="rect">
            <a:avLst/>
          </a:prstGeom>
          <a:noFill/>
          <a:ln w="9525">
            <a:noFill/>
            <a:miter lim="800000"/>
            <a:headEnd/>
            <a:tailEnd/>
          </a:ln>
          <a:effectLst/>
        </p:spPr>
      </p:pic>
      <p:pic>
        <p:nvPicPr>
          <p:cNvPr id="22532" name="Picture 5"/>
          <p:cNvPicPr>
            <a:picLocks noChangeAspect="1" noChangeArrowheads="1"/>
          </p:cNvPicPr>
          <p:nvPr/>
        </p:nvPicPr>
        <p:blipFill>
          <a:blip r:embed="rId3"/>
          <a:srcRect/>
          <a:stretch>
            <a:fillRect/>
          </a:stretch>
        </p:blipFill>
        <p:spPr bwMode="auto">
          <a:xfrm>
            <a:off x="4173132" y="3315983"/>
            <a:ext cx="4572000" cy="28400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a:hlinkClick r:id="" action="ppaction://noaction"/>
          </p:cNvPr>
          <p:cNvSpPr>
            <a:spLocks noChangeArrowheads="1"/>
          </p:cNvSpPr>
          <p:nvPr/>
        </p:nvSpPr>
        <p:spPr bwMode="auto">
          <a:xfrm>
            <a:off x="934806" y="1378760"/>
            <a:ext cx="4113213"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b="1">
                <a:latin typeface="+mj-lt"/>
              </a:rPr>
              <a:t>  Target Profit Pricing </a:t>
            </a:r>
          </a:p>
          <a:p>
            <a:pPr>
              <a:buClr>
                <a:srgbClr val="CC3300"/>
              </a:buClr>
              <a:buFont typeface="Wingdings" pitchFamily="-1" charset="2"/>
              <a:buNone/>
            </a:pPr>
            <a:endParaRPr lang="en-US">
              <a:latin typeface="+mj-lt"/>
            </a:endParaRPr>
          </a:p>
        </p:txBody>
      </p:sp>
      <p:sp>
        <p:nvSpPr>
          <p:cNvPr id="23556" name="Rectangle 7"/>
          <p:cNvSpPr>
            <a:spLocks noChangeArrowheads="1"/>
          </p:cNvSpPr>
          <p:nvPr/>
        </p:nvSpPr>
        <p:spPr bwMode="auto">
          <a:xfrm>
            <a:off x="96606" y="39438"/>
            <a:ext cx="8229600" cy="1143000"/>
          </a:xfrm>
          <a:prstGeom prst="rect">
            <a:avLst/>
          </a:prstGeom>
          <a:noFill/>
          <a:ln w="9525">
            <a:noFill/>
            <a:miter lim="800000"/>
            <a:headEnd/>
            <a:tailEnd/>
          </a:ln>
          <a:effectLst/>
        </p:spPr>
        <p:txBody>
          <a:bodyPr anchor="ctr">
            <a:prstTxWarp prst="textNoShape">
              <a:avLst/>
            </a:prstTxWarp>
          </a:bodyPr>
          <a:lstStyle/>
          <a:p>
            <a:pPr algn="ctr"/>
            <a:r>
              <a:rPr lang="en-US" sz="4400">
                <a:solidFill>
                  <a:schemeClr val="tx2"/>
                </a:solidFill>
                <a:latin typeface="+mj-lt"/>
              </a:rPr>
              <a:t>Profit-Oriented Approaches</a:t>
            </a:r>
          </a:p>
        </p:txBody>
      </p:sp>
      <p:sp>
        <p:nvSpPr>
          <p:cNvPr id="23557" name="Rectangle 8">
            <a:hlinkClick r:id="" action="ppaction://noaction"/>
          </p:cNvPr>
          <p:cNvSpPr>
            <a:spLocks noChangeArrowheads="1"/>
          </p:cNvSpPr>
          <p:nvPr/>
        </p:nvSpPr>
        <p:spPr bwMode="auto">
          <a:xfrm>
            <a:off x="1163406" y="2205848"/>
            <a:ext cx="4570413" cy="1133475"/>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000">
                <a:latin typeface="+mj-lt"/>
              </a:rPr>
              <a:t>  Profit = Total Revenue – Total Cost</a:t>
            </a:r>
          </a:p>
          <a:p>
            <a:pPr>
              <a:buClr>
                <a:srgbClr val="CC3300"/>
              </a:buClr>
              <a:buFont typeface="Wingdings" pitchFamily="-1" charset="2"/>
              <a:buNone/>
            </a:pPr>
            <a:r>
              <a:rPr lang="en-US" sz="2000">
                <a:latin typeface="+mj-lt"/>
              </a:rPr>
              <a:t>    Profit = (P x Q) – [FC + (UVC x Q)]</a:t>
            </a:r>
          </a:p>
          <a:p>
            <a:pPr>
              <a:buClr>
                <a:srgbClr val="CC3300"/>
              </a:buClr>
              <a:buFont typeface="Wingdings" pitchFamily="-1" charset="2"/>
              <a:buNone/>
            </a:pPr>
            <a:endParaRPr lang="en-US" sz="2000">
              <a:latin typeface="+mj-lt"/>
            </a:endParaRPr>
          </a:p>
          <a:p>
            <a:pPr>
              <a:buClr>
                <a:srgbClr val="CC3300"/>
              </a:buClr>
              <a:buFont typeface="Wingdings" pitchFamily="-1" charset="2"/>
              <a:buChar char="§"/>
            </a:pPr>
            <a:endParaRPr lang="en-US" sz="1400">
              <a:latin typeface="+mj-lt"/>
            </a:endParaRPr>
          </a:p>
        </p:txBody>
      </p:sp>
      <p:sp>
        <p:nvSpPr>
          <p:cNvPr id="23558" name="AutoShape 10"/>
          <p:cNvSpPr>
            <a:spLocks noChangeArrowheads="1"/>
          </p:cNvSpPr>
          <p:nvPr/>
        </p:nvSpPr>
        <p:spPr bwMode="auto">
          <a:xfrm>
            <a:off x="6802206" y="1150160"/>
            <a:ext cx="1905000" cy="2590800"/>
          </a:xfrm>
          <a:prstGeom prst="leftArrowCallout">
            <a:avLst>
              <a:gd name="adj1" fmla="val 34000"/>
              <a:gd name="adj2" fmla="val 34000"/>
              <a:gd name="adj3" fmla="val 16667"/>
              <a:gd name="adj4" fmla="val 66667"/>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prstTxWarp prst="textNoShape">
              <a:avLst/>
            </a:prstTxWarp>
          </a:bodyPr>
          <a:lstStyle/>
          <a:p>
            <a:pPr algn="ctr"/>
            <a:r>
              <a:rPr lang="en-US">
                <a:latin typeface="+mj-lt"/>
              </a:rPr>
              <a:t>Fill in your </a:t>
            </a:r>
          </a:p>
          <a:p>
            <a:pPr algn="ctr"/>
            <a:r>
              <a:rPr lang="en-US">
                <a:latin typeface="+mj-lt"/>
              </a:rPr>
              <a:t>costs </a:t>
            </a:r>
          </a:p>
          <a:p>
            <a:pPr algn="ctr"/>
            <a:r>
              <a:rPr lang="en-US">
                <a:latin typeface="+mj-lt"/>
              </a:rPr>
              <a:t>and </a:t>
            </a:r>
          </a:p>
          <a:p>
            <a:pPr algn="ctr"/>
            <a:r>
              <a:rPr lang="en-US">
                <a:latin typeface="+mj-lt"/>
              </a:rPr>
              <a:t>quantity </a:t>
            </a:r>
          </a:p>
          <a:p>
            <a:pPr algn="ctr"/>
            <a:r>
              <a:rPr lang="en-US">
                <a:latin typeface="+mj-lt"/>
              </a:rPr>
              <a:t>and solve </a:t>
            </a:r>
          </a:p>
          <a:p>
            <a:pPr algn="ctr"/>
            <a:r>
              <a:rPr lang="en-US">
                <a:latin typeface="+mj-lt"/>
              </a:rPr>
              <a:t>for </a:t>
            </a:r>
            <a:r>
              <a:rPr lang="en-US">
                <a:solidFill>
                  <a:srgbClr val="FF0066"/>
                </a:solidFill>
                <a:latin typeface="+mj-lt"/>
              </a:rPr>
              <a:t>Price</a:t>
            </a:r>
          </a:p>
        </p:txBody>
      </p:sp>
      <p:sp>
        <p:nvSpPr>
          <p:cNvPr id="23559" name="TextBox 11"/>
          <p:cNvSpPr txBox="1">
            <a:spLocks noChangeArrowheads="1"/>
          </p:cNvSpPr>
          <p:nvPr/>
        </p:nvSpPr>
        <p:spPr bwMode="auto">
          <a:xfrm>
            <a:off x="630006" y="1759760"/>
            <a:ext cx="6172200" cy="369888"/>
          </a:xfrm>
          <a:prstGeom prst="rect">
            <a:avLst/>
          </a:prstGeom>
          <a:noFill/>
          <a:ln w="9525">
            <a:noFill/>
            <a:miter lim="800000"/>
            <a:headEnd/>
            <a:tailEnd/>
          </a:ln>
        </p:spPr>
        <p:txBody>
          <a:bodyPr>
            <a:prstTxWarp prst="textNoShape">
              <a:avLst/>
            </a:prstTxWarp>
            <a:spAutoFit/>
          </a:bodyPr>
          <a:lstStyle/>
          <a:p>
            <a:r>
              <a:rPr lang="en-US">
                <a:latin typeface="+mj-lt"/>
              </a:rPr>
              <a:t>Firm sets an annual target of a specific $ volume of profit </a:t>
            </a:r>
          </a:p>
        </p:txBody>
      </p:sp>
      <p:sp>
        <p:nvSpPr>
          <p:cNvPr id="23560" name="TextBox 1"/>
          <p:cNvSpPr txBox="1">
            <a:spLocks noChangeArrowheads="1"/>
          </p:cNvSpPr>
          <p:nvPr/>
        </p:nvSpPr>
        <p:spPr bwMode="auto">
          <a:xfrm>
            <a:off x="249006" y="3055160"/>
            <a:ext cx="7772400" cy="1200150"/>
          </a:xfrm>
          <a:prstGeom prst="rect">
            <a:avLst/>
          </a:prstGeom>
          <a:noFill/>
          <a:ln w="9525">
            <a:noFill/>
            <a:miter lim="800000"/>
            <a:headEnd/>
            <a:tailEnd/>
          </a:ln>
        </p:spPr>
        <p:txBody>
          <a:bodyPr>
            <a:prstTxWarp prst="textNoShape">
              <a:avLst/>
            </a:prstTxWarp>
            <a:spAutoFit/>
          </a:bodyPr>
          <a:lstStyle/>
          <a:p>
            <a:r>
              <a:rPr lang="en-US" dirty="0" smtClean="0">
                <a:latin typeface="+mj-lt"/>
              </a:rPr>
              <a:t>Unit Variable </a:t>
            </a:r>
            <a:r>
              <a:rPr lang="en-US" dirty="0">
                <a:latin typeface="+mj-lt"/>
              </a:rPr>
              <a:t>cost is a constant $</a:t>
            </a:r>
            <a:r>
              <a:rPr lang="en-US" dirty="0" smtClean="0">
                <a:latin typeface="+mj-lt"/>
              </a:rPr>
              <a:t>11 per </a:t>
            </a:r>
            <a:r>
              <a:rPr lang="en-US" dirty="0">
                <a:latin typeface="+mj-lt"/>
              </a:rPr>
              <a:t>unit</a:t>
            </a:r>
          </a:p>
          <a:p>
            <a:r>
              <a:rPr lang="en-US" dirty="0">
                <a:latin typeface="+mj-lt"/>
              </a:rPr>
              <a:t>Fixed cost is a constant $45,000</a:t>
            </a:r>
          </a:p>
          <a:p>
            <a:r>
              <a:rPr lang="en-US" dirty="0" smtClean="0">
                <a:latin typeface="+mj-lt"/>
              </a:rPr>
              <a:t>Demand </a:t>
            </a:r>
            <a:r>
              <a:rPr lang="en-US" dirty="0">
                <a:latin typeface="+mj-lt"/>
              </a:rPr>
              <a:t>is insensitive to price up to $100 per unit</a:t>
            </a:r>
          </a:p>
          <a:p>
            <a:r>
              <a:rPr lang="en-US" dirty="0">
                <a:latin typeface="+mj-lt"/>
              </a:rPr>
              <a:t>A target profit is sought of $9000 at an annual volume of 2,000 products</a:t>
            </a:r>
          </a:p>
        </p:txBody>
      </p:sp>
      <p:sp>
        <p:nvSpPr>
          <p:cNvPr id="3" name="TextBox 2"/>
          <p:cNvSpPr txBox="1"/>
          <p:nvPr/>
        </p:nvSpPr>
        <p:spPr>
          <a:xfrm>
            <a:off x="1011006" y="4274360"/>
            <a:ext cx="7985510" cy="1415772"/>
          </a:xfrm>
          <a:prstGeom prst="rect">
            <a:avLst/>
          </a:prstGeom>
          <a:noFill/>
        </p:spPr>
        <p:txBody>
          <a:bodyPr wrap="square">
            <a:prstTxWarp prst="textNoShape">
              <a:avLst/>
            </a:prstTxWarp>
            <a:spAutoFit/>
          </a:bodyPr>
          <a:lstStyle/>
          <a:p>
            <a:r>
              <a:rPr lang="en-US" dirty="0">
                <a:latin typeface="+mj-lt"/>
              </a:rPr>
              <a:t>               9,000 = (P x 2,000) – [45,000 + (11 x 2000)]</a:t>
            </a:r>
          </a:p>
          <a:p>
            <a:r>
              <a:rPr lang="en-US" dirty="0">
                <a:latin typeface="+mj-lt"/>
              </a:rPr>
              <a:t> </a:t>
            </a:r>
            <a:r>
              <a:rPr lang="en-US" dirty="0">
                <a:solidFill>
                  <a:srgbClr val="7575D1"/>
                </a:solidFill>
                <a:latin typeface="+mj-lt"/>
              </a:rPr>
              <a:t>67,000</a:t>
            </a:r>
            <a:r>
              <a:rPr lang="en-US" dirty="0">
                <a:latin typeface="+mj-lt"/>
              </a:rPr>
              <a:t>+ 9,000 = 2,000P – [45,000+22000] </a:t>
            </a:r>
            <a:r>
              <a:rPr lang="en-US" dirty="0">
                <a:solidFill>
                  <a:srgbClr val="7575D1"/>
                </a:solidFill>
                <a:latin typeface="+mj-lt"/>
              </a:rPr>
              <a:t>+ 67,000</a:t>
            </a:r>
          </a:p>
          <a:p>
            <a:r>
              <a:rPr lang="en-US" dirty="0">
                <a:solidFill>
                  <a:srgbClr val="7575D1"/>
                </a:solidFill>
                <a:latin typeface="+mj-lt"/>
              </a:rPr>
              <a:t>  </a:t>
            </a:r>
            <a:r>
              <a:rPr lang="en-US" dirty="0">
                <a:latin typeface="+mj-lt"/>
              </a:rPr>
              <a:t>76,000</a:t>
            </a:r>
            <a:r>
              <a:rPr lang="en-US" dirty="0">
                <a:solidFill>
                  <a:srgbClr val="7575D1"/>
                </a:solidFill>
                <a:latin typeface="+mj-lt"/>
              </a:rPr>
              <a:t>/ 2,000</a:t>
            </a:r>
            <a:r>
              <a:rPr lang="en-US" dirty="0">
                <a:latin typeface="+mj-lt"/>
              </a:rPr>
              <a:t> = 2,000P</a:t>
            </a:r>
            <a:r>
              <a:rPr lang="en-US" dirty="0">
                <a:solidFill>
                  <a:srgbClr val="7575D1"/>
                </a:solidFill>
                <a:latin typeface="+mj-lt"/>
              </a:rPr>
              <a:t> / 2,000</a:t>
            </a:r>
          </a:p>
          <a:p>
            <a:r>
              <a:rPr lang="en-US" dirty="0">
                <a:solidFill>
                  <a:srgbClr val="7575D1"/>
                </a:solidFill>
                <a:latin typeface="+mj-lt"/>
              </a:rPr>
              <a:t>	</a:t>
            </a:r>
            <a:r>
              <a:rPr lang="en-US" b="1" dirty="0">
                <a:latin typeface="+mj-lt"/>
              </a:rPr>
              <a:t>   $38  = Price</a:t>
            </a:r>
          </a:p>
          <a:p>
            <a:endParaRPr lang="en-US" sz="1400" dirty="0">
              <a:latin typeface="+mj-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a:hlinkClick r:id="" action="ppaction://noaction"/>
          </p:cNvPr>
          <p:cNvSpPr>
            <a:spLocks noChangeArrowheads="1"/>
          </p:cNvSpPr>
          <p:nvPr/>
        </p:nvSpPr>
        <p:spPr bwMode="auto">
          <a:xfrm>
            <a:off x="840738" y="1624960"/>
            <a:ext cx="4113213"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Target Profit Pricing </a:t>
            </a:r>
          </a:p>
          <a:p>
            <a:pPr>
              <a:buClr>
                <a:srgbClr val="CC3300"/>
              </a:buClr>
              <a:buFont typeface="Wingdings" pitchFamily="-1" charset="2"/>
              <a:buNone/>
            </a:pPr>
            <a:endParaRPr lang="en-US">
              <a:latin typeface="+mj-lt"/>
            </a:endParaRPr>
          </a:p>
        </p:txBody>
      </p:sp>
      <p:sp>
        <p:nvSpPr>
          <p:cNvPr id="24580" name="Rectangle 4">
            <a:hlinkClick r:id="" action="ppaction://noaction"/>
          </p:cNvPr>
          <p:cNvSpPr>
            <a:spLocks noChangeArrowheads="1"/>
          </p:cNvSpPr>
          <p:nvPr/>
        </p:nvSpPr>
        <p:spPr bwMode="auto">
          <a:xfrm>
            <a:off x="840738" y="2158360"/>
            <a:ext cx="5484813"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b="1">
                <a:latin typeface="+mj-lt"/>
              </a:rPr>
              <a:t>  Target Return-On-Sales Pricing</a:t>
            </a:r>
          </a:p>
          <a:p>
            <a:pPr>
              <a:buClr>
                <a:srgbClr val="CC3300"/>
              </a:buClr>
              <a:buFont typeface="Wingdings" pitchFamily="-1" charset="2"/>
              <a:buNone/>
            </a:pPr>
            <a:endParaRPr lang="en-US" sz="2000" b="1">
              <a:latin typeface="+mj-lt"/>
            </a:endParaRPr>
          </a:p>
        </p:txBody>
      </p:sp>
      <p:sp>
        <p:nvSpPr>
          <p:cNvPr id="24581" name="Rectangle 7"/>
          <p:cNvSpPr>
            <a:spLocks noChangeArrowheads="1"/>
          </p:cNvSpPr>
          <p:nvPr/>
        </p:nvSpPr>
        <p:spPr bwMode="auto">
          <a:xfrm>
            <a:off x="18580" y="70798"/>
            <a:ext cx="8229600" cy="1143000"/>
          </a:xfrm>
          <a:prstGeom prst="rect">
            <a:avLst/>
          </a:prstGeom>
          <a:noFill/>
          <a:ln w="9525">
            <a:noFill/>
            <a:miter lim="800000"/>
            <a:headEnd/>
            <a:tailEnd/>
          </a:ln>
          <a:effectLst/>
        </p:spPr>
        <p:txBody>
          <a:bodyPr anchor="ctr">
            <a:prstTxWarp prst="textNoShape">
              <a:avLst/>
            </a:prstTxWarp>
          </a:bodyPr>
          <a:lstStyle/>
          <a:p>
            <a:pPr algn="ctr"/>
            <a:r>
              <a:rPr lang="en-US" sz="4400">
                <a:solidFill>
                  <a:schemeClr val="tx2"/>
                </a:solidFill>
                <a:latin typeface="+mj-lt"/>
              </a:rPr>
              <a:t>Profit-Oriented Approaches</a:t>
            </a:r>
          </a:p>
        </p:txBody>
      </p:sp>
      <p:sp>
        <p:nvSpPr>
          <p:cNvPr id="24582" name="Rectangle 11">
            <a:hlinkClick r:id="" action="ppaction://noaction"/>
          </p:cNvPr>
          <p:cNvSpPr>
            <a:spLocks noChangeArrowheads="1"/>
          </p:cNvSpPr>
          <p:nvPr/>
        </p:nvSpPr>
        <p:spPr bwMode="auto">
          <a:xfrm>
            <a:off x="459738" y="2844160"/>
            <a:ext cx="4570413" cy="13716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000" dirty="0">
                <a:latin typeface="+mj-lt"/>
              </a:rPr>
              <a:t>  </a:t>
            </a:r>
            <a:r>
              <a:rPr lang="en-US" sz="2000" b="1" dirty="0">
                <a:latin typeface="+mj-lt"/>
              </a:rPr>
              <a:t>Target Return on Sales = Target Profit / Total Revenue</a:t>
            </a:r>
          </a:p>
          <a:p>
            <a:pPr>
              <a:buClr>
                <a:srgbClr val="CC3300"/>
              </a:buClr>
              <a:buFont typeface="Wingdings" pitchFamily="-1" charset="2"/>
              <a:buNone/>
            </a:pPr>
            <a:r>
              <a:rPr lang="en-US" sz="2000" dirty="0">
                <a:latin typeface="+mj-lt"/>
              </a:rPr>
              <a:t>    </a:t>
            </a:r>
          </a:p>
          <a:p>
            <a:pPr>
              <a:buClr>
                <a:srgbClr val="CC3300"/>
              </a:buClr>
              <a:buFont typeface="Wingdings" pitchFamily="-1" charset="2"/>
              <a:buChar char="§"/>
            </a:pPr>
            <a:endParaRPr lang="en-US" sz="1400" dirty="0">
              <a:latin typeface="+mj-lt"/>
            </a:endParaRPr>
          </a:p>
        </p:txBody>
      </p:sp>
      <p:sp>
        <p:nvSpPr>
          <p:cNvPr id="24583" name="TextBox 9"/>
          <p:cNvSpPr txBox="1">
            <a:spLocks noChangeArrowheads="1"/>
          </p:cNvSpPr>
          <p:nvPr/>
        </p:nvSpPr>
        <p:spPr bwMode="auto">
          <a:xfrm>
            <a:off x="383538" y="2502848"/>
            <a:ext cx="8277772" cy="646331"/>
          </a:xfrm>
          <a:prstGeom prst="rect">
            <a:avLst/>
          </a:prstGeom>
          <a:noFill/>
          <a:ln w="9525">
            <a:noFill/>
            <a:miter lim="800000"/>
            <a:headEnd/>
            <a:tailEnd/>
          </a:ln>
        </p:spPr>
        <p:txBody>
          <a:bodyPr wrap="square">
            <a:prstTxWarp prst="textNoShape">
              <a:avLst/>
            </a:prstTxWarp>
            <a:spAutoFit/>
          </a:bodyPr>
          <a:lstStyle/>
          <a:p>
            <a:r>
              <a:rPr lang="en-US" dirty="0">
                <a:latin typeface="+mj-lt"/>
              </a:rPr>
              <a:t>Set prices that will give them a profit that is a specified percentage of sales </a:t>
            </a:r>
            <a:r>
              <a:rPr lang="en-US" dirty="0" smtClean="0">
                <a:latin typeface="+mj-lt"/>
              </a:rPr>
              <a:t>volume – this is a measure of how much effort/sales is needed to achieve this target</a:t>
            </a:r>
            <a:endParaRPr lang="en-US" dirty="0">
              <a:latin typeface="+mj-lt"/>
            </a:endParaRPr>
          </a:p>
        </p:txBody>
      </p:sp>
      <p:sp>
        <p:nvSpPr>
          <p:cNvPr id="2" name="Down Arrow Callout 1"/>
          <p:cNvSpPr/>
          <p:nvPr/>
        </p:nvSpPr>
        <p:spPr>
          <a:xfrm>
            <a:off x="2801754" y="145246"/>
            <a:ext cx="3173413" cy="2479675"/>
          </a:xfrm>
          <a:prstGeom prst="downArrowCallout">
            <a:avLst>
              <a:gd name="adj1" fmla="val 25000"/>
              <a:gd name="adj2" fmla="val 12883"/>
              <a:gd name="adj3" fmla="val 25000"/>
              <a:gd name="adj4" fmla="val 64977"/>
            </a:avLst>
          </a:prstGeom>
        </p:spPr>
        <p:style>
          <a:lnRef idx="1">
            <a:schemeClr val="accent3"/>
          </a:lnRef>
          <a:fillRef idx="2">
            <a:schemeClr val="accent3"/>
          </a:fillRef>
          <a:effectRef idx="1">
            <a:schemeClr val="accent3"/>
          </a:effectRef>
          <a:fontRef idx="minor">
            <a:schemeClr val="dk1"/>
          </a:fontRef>
        </p:style>
        <p:txBody>
          <a:bodyPr anchor="ctr">
            <a:prstTxWarp prst="textNoShape">
              <a:avLst/>
            </a:prstTxWarp>
          </a:bodyPr>
          <a:lstStyle/>
          <a:p>
            <a:pPr algn="ctr">
              <a:defRPr/>
            </a:pPr>
            <a:r>
              <a:rPr lang="en-US" dirty="0">
                <a:solidFill>
                  <a:schemeClr val="accent2"/>
                </a:solidFill>
                <a:latin typeface="+mj-lt"/>
              </a:rPr>
              <a:t>One </a:t>
            </a:r>
            <a:r>
              <a:rPr lang="en-US" dirty="0" smtClean="0">
                <a:solidFill>
                  <a:schemeClr val="accent2"/>
                </a:solidFill>
                <a:latin typeface="+mj-lt"/>
              </a:rPr>
              <a:t>drawback of </a:t>
            </a:r>
            <a:r>
              <a:rPr lang="en-US" i="1" dirty="0" smtClean="0">
                <a:solidFill>
                  <a:schemeClr val="accent2"/>
                </a:solidFill>
                <a:latin typeface="+mj-lt"/>
              </a:rPr>
              <a:t>Target Profit Pricing</a:t>
            </a:r>
            <a:r>
              <a:rPr lang="en-US" dirty="0" smtClean="0">
                <a:solidFill>
                  <a:schemeClr val="accent2"/>
                </a:solidFill>
                <a:latin typeface="+mj-lt"/>
              </a:rPr>
              <a:t> </a:t>
            </a:r>
            <a:r>
              <a:rPr lang="en-US" dirty="0">
                <a:solidFill>
                  <a:schemeClr val="accent2"/>
                </a:solidFill>
                <a:latin typeface="+mj-lt"/>
              </a:rPr>
              <a:t>is there is no benchmark of sales or investment used to show how much of the </a:t>
            </a:r>
            <a:r>
              <a:rPr lang="en-US" dirty="0" smtClean="0">
                <a:solidFill>
                  <a:schemeClr val="accent2"/>
                </a:solidFill>
                <a:latin typeface="+mj-lt"/>
              </a:rPr>
              <a:t>firm’s </a:t>
            </a:r>
            <a:r>
              <a:rPr lang="en-US" dirty="0">
                <a:solidFill>
                  <a:schemeClr val="accent2"/>
                </a:solidFill>
                <a:latin typeface="+mj-lt"/>
              </a:rPr>
              <a:t>effort is needed to achieve the target</a:t>
            </a:r>
          </a:p>
        </p:txBody>
      </p:sp>
      <p:sp>
        <p:nvSpPr>
          <p:cNvPr id="24585" name="TextBox 11"/>
          <p:cNvSpPr txBox="1">
            <a:spLocks noChangeArrowheads="1"/>
          </p:cNvSpPr>
          <p:nvPr/>
        </p:nvSpPr>
        <p:spPr bwMode="auto">
          <a:xfrm>
            <a:off x="153465" y="3605947"/>
            <a:ext cx="7772400" cy="923330"/>
          </a:xfrm>
          <a:prstGeom prst="rect">
            <a:avLst/>
          </a:prstGeom>
          <a:noFill/>
          <a:ln w="9525">
            <a:noFill/>
            <a:miter lim="800000"/>
            <a:headEnd/>
            <a:tailEnd/>
          </a:ln>
        </p:spPr>
        <p:txBody>
          <a:bodyPr>
            <a:prstTxWarp prst="textNoShape">
              <a:avLst/>
            </a:prstTxWarp>
            <a:spAutoFit/>
          </a:bodyPr>
          <a:lstStyle/>
          <a:p>
            <a:r>
              <a:rPr lang="en-US" dirty="0" smtClean="0">
                <a:latin typeface="+mj-lt"/>
              </a:rPr>
              <a:t>Unit Variable </a:t>
            </a:r>
            <a:r>
              <a:rPr lang="en-US" dirty="0">
                <a:latin typeface="+mj-lt"/>
              </a:rPr>
              <a:t>cost is a constant $</a:t>
            </a:r>
            <a:r>
              <a:rPr lang="en-US" dirty="0" smtClean="0">
                <a:latin typeface="+mj-lt"/>
              </a:rPr>
              <a:t>11 per </a:t>
            </a:r>
            <a:r>
              <a:rPr lang="en-US" dirty="0">
                <a:latin typeface="+mj-lt"/>
              </a:rPr>
              <a:t>unit</a:t>
            </a:r>
          </a:p>
          <a:p>
            <a:r>
              <a:rPr lang="en-US" dirty="0">
                <a:latin typeface="+mj-lt"/>
              </a:rPr>
              <a:t>Fixed cost is a constant $45,000</a:t>
            </a:r>
          </a:p>
          <a:p>
            <a:r>
              <a:rPr lang="en-US" dirty="0" smtClean="0">
                <a:latin typeface="+mj-lt"/>
              </a:rPr>
              <a:t>Target </a:t>
            </a:r>
            <a:r>
              <a:rPr lang="en-US" dirty="0">
                <a:latin typeface="+mj-lt"/>
              </a:rPr>
              <a:t>sets a 20% return on sales at annual volume of 3000 units</a:t>
            </a:r>
          </a:p>
        </p:txBody>
      </p:sp>
      <p:sp>
        <p:nvSpPr>
          <p:cNvPr id="3" name="TextBox 2"/>
          <p:cNvSpPr txBox="1"/>
          <p:nvPr/>
        </p:nvSpPr>
        <p:spPr>
          <a:xfrm>
            <a:off x="459738" y="4520559"/>
            <a:ext cx="7467600" cy="2339102"/>
          </a:xfrm>
          <a:prstGeom prst="rect">
            <a:avLst/>
          </a:prstGeom>
          <a:noFill/>
        </p:spPr>
        <p:txBody>
          <a:bodyPr wrap="square">
            <a:prstTxWarp prst="textNoShape">
              <a:avLst/>
            </a:prstTxWarp>
            <a:spAutoFit/>
          </a:bodyPr>
          <a:lstStyle/>
          <a:p>
            <a:r>
              <a:rPr lang="en-US" sz="1600" dirty="0">
                <a:latin typeface="+mj-lt"/>
              </a:rPr>
              <a:t>                    20% = </a:t>
            </a:r>
            <a:r>
              <a:rPr lang="en-US" sz="1600" dirty="0" smtClean="0">
                <a:latin typeface="+mj-lt"/>
              </a:rPr>
              <a:t>(TR </a:t>
            </a:r>
            <a:r>
              <a:rPr lang="en-US" sz="1600" dirty="0">
                <a:latin typeface="+mj-lt"/>
              </a:rPr>
              <a:t>– </a:t>
            </a:r>
            <a:r>
              <a:rPr lang="en-US" sz="1600" dirty="0" smtClean="0">
                <a:latin typeface="+mj-lt"/>
              </a:rPr>
              <a:t>TC)/ </a:t>
            </a:r>
            <a:r>
              <a:rPr lang="en-US" sz="1600" dirty="0">
                <a:latin typeface="+mj-lt"/>
              </a:rPr>
              <a:t>TR</a:t>
            </a:r>
          </a:p>
          <a:p>
            <a:r>
              <a:rPr lang="en-US" sz="1600" dirty="0">
                <a:latin typeface="+mj-lt"/>
              </a:rPr>
              <a:t>                    .20= (P x Q) – [FC + (UVC x Q)]/ TR</a:t>
            </a:r>
          </a:p>
          <a:p>
            <a:r>
              <a:rPr lang="en-US" sz="1600" dirty="0">
                <a:latin typeface="+mj-lt"/>
              </a:rPr>
              <a:t>                   .20 = (P x 3,000) – [45,000 + (11 x 3000)]/ P x 3000</a:t>
            </a:r>
          </a:p>
          <a:p>
            <a:r>
              <a:rPr lang="en-US" sz="1600" dirty="0">
                <a:latin typeface="+mj-lt"/>
              </a:rPr>
              <a:t>  </a:t>
            </a:r>
            <a:r>
              <a:rPr lang="en-US" sz="1600" dirty="0" smtClean="0">
                <a:latin typeface="+mj-lt"/>
              </a:rPr>
              <a:t>  </a:t>
            </a:r>
            <a:r>
              <a:rPr lang="en-US" sz="1600" dirty="0" smtClean="0">
                <a:solidFill>
                  <a:srgbClr val="0070C0"/>
                </a:solidFill>
                <a:latin typeface="+mj-lt"/>
              </a:rPr>
              <a:t>(</a:t>
            </a:r>
            <a:r>
              <a:rPr lang="en-US" sz="1600" dirty="0">
                <a:solidFill>
                  <a:srgbClr val="0070C0"/>
                </a:solidFill>
                <a:latin typeface="+mj-lt"/>
              </a:rPr>
              <a:t>3000P) </a:t>
            </a:r>
            <a:r>
              <a:rPr lang="en-US" sz="1600" dirty="0" smtClean="0">
                <a:latin typeface="+mj-lt"/>
              </a:rPr>
              <a:t>* </a:t>
            </a:r>
            <a:r>
              <a:rPr lang="en-US" sz="1600" dirty="0">
                <a:latin typeface="+mj-lt"/>
              </a:rPr>
              <a:t>.20 = </a:t>
            </a:r>
            <a:r>
              <a:rPr lang="en-US" sz="1600" u="sng" dirty="0">
                <a:latin typeface="+mj-lt"/>
              </a:rPr>
              <a:t>3000P – [78,000</a:t>
            </a:r>
            <a:r>
              <a:rPr lang="en-US" sz="1600" dirty="0" smtClean="0">
                <a:latin typeface="+mj-lt"/>
              </a:rPr>
              <a:t>] * </a:t>
            </a:r>
            <a:r>
              <a:rPr lang="en-US" sz="1600" dirty="0" smtClean="0">
                <a:solidFill>
                  <a:srgbClr val="0070C0"/>
                </a:solidFill>
                <a:latin typeface="+mj-lt"/>
              </a:rPr>
              <a:t>(3000P) </a:t>
            </a:r>
            <a:endParaRPr lang="en-US" sz="1600" dirty="0">
              <a:solidFill>
                <a:srgbClr val="0070C0"/>
              </a:solidFill>
              <a:latin typeface="+mj-lt"/>
            </a:endParaRPr>
          </a:p>
          <a:p>
            <a:r>
              <a:rPr lang="en-US" sz="1600" dirty="0">
                <a:latin typeface="+mj-lt"/>
              </a:rPr>
              <a:t>                                    3000P  </a:t>
            </a:r>
            <a:endParaRPr lang="en-US" sz="1600" dirty="0" smtClean="0">
              <a:latin typeface="+mj-lt"/>
            </a:endParaRPr>
          </a:p>
          <a:p>
            <a:r>
              <a:rPr lang="en-US" sz="1600" dirty="0" smtClean="0">
                <a:latin typeface="+mj-lt"/>
              </a:rPr>
              <a:t>      .2 * 3000P = 3000P – 78000</a:t>
            </a:r>
          </a:p>
          <a:p>
            <a:r>
              <a:rPr lang="en-US" sz="1600" dirty="0" smtClean="0">
                <a:latin typeface="+mj-lt"/>
              </a:rPr>
              <a:t>600P – </a:t>
            </a:r>
            <a:r>
              <a:rPr lang="en-US" sz="1600" dirty="0" smtClean="0">
                <a:solidFill>
                  <a:srgbClr val="0070C0"/>
                </a:solidFill>
                <a:latin typeface="+mj-lt"/>
              </a:rPr>
              <a:t>3000P</a:t>
            </a:r>
            <a:r>
              <a:rPr lang="en-US" sz="1600" dirty="0" smtClean="0">
                <a:latin typeface="+mj-lt"/>
              </a:rPr>
              <a:t> = 3000P – 78000 – </a:t>
            </a:r>
            <a:r>
              <a:rPr lang="en-US" sz="1600" dirty="0" smtClean="0">
                <a:solidFill>
                  <a:srgbClr val="0070C0"/>
                </a:solidFill>
                <a:latin typeface="+mj-lt"/>
              </a:rPr>
              <a:t>3000P</a:t>
            </a:r>
          </a:p>
          <a:p>
            <a:r>
              <a:rPr lang="en-US" sz="1600" dirty="0" smtClean="0">
                <a:latin typeface="+mj-lt"/>
              </a:rPr>
              <a:t>  - 2400P </a:t>
            </a:r>
            <a:r>
              <a:rPr lang="en-US" sz="1600" dirty="0">
                <a:solidFill>
                  <a:srgbClr val="0070C0"/>
                </a:solidFill>
                <a:latin typeface="+mj-lt"/>
              </a:rPr>
              <a:t>(1/ 2400</a:t>
            </a:r>
            <a:r>
              <a:rPr lang="en-US" sz="1600" dirty="0" smtClean="0">
                <a:latin typeface="+mj-lt"/>
              </a:rPr>
              <a:t>)= -78000 </a:t>
            </a:r>
            <a:r>
              <a:rPr lang="en-US" sz="1600" dirty="0" smtClean="0">
                <a:solidFill>
                  <a:srgbClr val="0070C0"/>
                </a:solidFill>
                <a:latin typeface="+mj-lt"/>
              </a:rPr>
              <a:t>(1/ 2400)</a:t>
            </a:r>
          </a:p>
          <a:p>
            <a:r>
              <a:rPr lang="en-US" sz="1600" dirty="0">
                <a:latin typeface="+mj-lt"/>
              </a:rPr>
              <a:t>	</a:t>
            </a:r>
            <a:r>
              <a:rPr lang="en-US" sz="1600" dirty="0" smtClean="0">
                <a:latin typeface="+mj-lt"/>
              </a:rPr>
              <a:t>		     P = </a:t>
            </a:r>
            <a:r>
              <a:rPr lang="en-US" sz="1600" dirty="0">
                <a:latin typeface="+mj-lt"/>
                <a:sym typeface="Wingdings" pitchFamily="-1" charset="2"/>
              </a:rPr>
              <a:t>$</a:t>
            </a:r>
            <a:r>
              <a:rPr lang="en-US" sz="1600" dirty="0" smtClean="0">
                <a:latin typeface="+mj-lt"/>
                <a:sym typeface="Wingdings" pitchFamily="-1" charset="2"/>
              </a:rPr>
              <a:t>32.5</a:t>
            </a:r>
            <a:endParaRPr lang="en-US" sz="1600" dirty="0">
              <a:latin typeface="+mj-lt"/>
            </a:endParaRPr>
          </a:p>
        </p:txBody>
      </p:sp>
      <p:sp>
        <p:nvSpPr>
          <p:cNvPr id="10" name="AutoShape 10"/>
          <p:cNvSpPr>
            <a:spLocks noChangeArrowheads="1"/>
          </p:cNvSpPr>
          <p:nvPr/>
        </p:nvSpPr>
        <p:spPr bwMode="auto">
          <a:xfrm>
            <a:off x="6215775" y="4250332"/>
            <a:ext cx="2445535" cy="2590800"/>
          </a:xfrm>
          <a:prstGeom prst="leftArrowCallout">
            <a:avLst>
              <a:gd name="adj1" fmla="val 34000"/>
              <a:gd name="adj2" fmla="val 34000"/>
              <a:gd name="adj3" fmla="val 16667"/>
              <a:gd name="adj4" fmla="val 66667"/>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prstTxWarp prst="textNoShape">
              <a:avLst/>
            </a:prstTxWarp>
          </a:bodyPr>
          <a:lstStyle/>
          <a:p>
            <a:pPr algn="ctr"/>
            <a:r>
              <a:rPr lang="en-US">
                <a:latin typeface="+mj-lt"/>
              </a:rPr>
              <a:t>Fill in your </a:t>
            </a:r>
          </a:p>
          <a:p>
            <a:pPr algn="ctr"/>
            <a:r>
              <a:rPr lang="en-US">
                <a:latin typeface="+mj-lt"/>
              </a:rPr>
              <a:t>costs </a:t>
            </a:r>
          </a:p>
          <a:p>
            <a:pPr algn="ctr"/>
            <a:r>
              <a:rPr lang="en-US">
                <a:latin typeface="+mj-lt"/>
              </a:rPr>
              <a:t>and </a:t>
            </a:r>
          </a:p>
          <a:p>
            <a:pPr algn="ctr"/>
            <a:r>
              <a:rPr lang="en-US">
                <a:latin typeface="+mj-lt"/>
              </a:rPr>
              <a:t>quantity </a:t>
            </a:r>
          </a:p>
          <a:p>
            <a:pPr algn="ctr"/>
            <a:r>
              <a:rPr lang="en-US">
                <a:latin typeface="+mj-lt"/>
              </a:rPr>
              <a:t>and solve </a:t>
            </a:r>
          </a:p>
          <a:p>
            <a:pPr algn="ctr"/>
            <a:r>
              <a:rPr lang="en-US">
                <a:latin typeface="+mj-lt"/>
              </a:rPr>
              <a:t>for </a:t>
            </a:r>
            <a:r>
              <a:rPr lang="en-US">
                <a:solidFill>
                  <a:srgbClr val="FF0066"/>
                </a:solidFill>
                <a:latin typeface="+mj-lt"/>
              </a:rPr>
              <a:t>Price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a:hlinkClick r:id="" action="ppaction://noaction"/>
          </p:cNvPr>
          <p:cNvSpPr>
            <a:spLocks noChangeArrowheads="1"/>
          </p:cNvSpPr>
          <p:nvPr/>
        </p:nvSpPr>
        <p:spPr bwMode="auto">
          <a:xfrm>
            <a:off x="231775" y="15240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a:t>
            </a:r>
            <a:r>
              <a:rPr lang="en-US" sz="2800" b="1">
                <a:latin typeface="+mj-lt"/>
              </a:rPr>
              <a:t>Customary Pricing</a:t>
            </a:r>
          </a:p>
          <a:p>
            <a:pPr>
              <a:buClr>
                <a:srgbClr val="CC3300"/>
              </a:buClr>
              <a:buFont typeface="Wingdings" pitchFamily="-1" charset="2"/>
              <a:buNone/>
            </a:pPr>
            <a:endParaRPr lang="en-US" sz="2000">
              <a:latin typeface="+mj-lt"/>
            </a:endParaRPr>
          </a:p>
        </p:txBody>
      </p:sp>
      <p:sp>
        <p:nvSpPr>
          <p:cNvPr id="25604" name="Rectangle 4">
            <a:hlinkClick r:id="" action="ppaction://noaction"/>
          </p:cNvPr>
          <p:cNvSpPr>
            <a:spLocks noChangeArrowheads="1"/>
          </p:cNvSpPr>
          <p:nvPr/>
        </p:nvSpPr>
        <p:spPr bwMode="auto">
          <a:xfrm>
            <a:off x="231775" y="37338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Above-, At-, or </a:t>
            </a:r>
          </a:p>
          <a:p>
            <a:pPr>
              <a:buClr>
                <a:srgbClr val="CC3300"/>
              </a:buClr>
              <a:buFont typeface="Wingdings" pitchFamily="-1" charset="2"/>
              <a:buNone/>
            </a:pPr>
            <a:r>
              <a:rPr lang="en-US" sz="2800">
                <a:latin typeface="+mj-lt"/>
              </a:rPr>
              <a:t>Below-Market Pricing</a:t>
            </a:r>
          </a:p>
          <a:p>
            <a:pPr>
              <a:buClr>
                <a:srgbClr val="CC3300"/>
              </a:buClr>
              <a:buFont typeface="Wingdings" pitchFamily="-1" charset="2"/>
              <a:buNone/>
            </a:pPr>
            <a:endParaRPr lang="en-US" sz="2000">
              <a:latin typeface="+mj-lt"/>
            </a:endParaRPr>
          </a:p>
        </p:txBody>
      </p:sp>
      <p:sp>
        <p:nvSpPr>
          <p:cNvPr id="25605" name="Rectangle 6">
            <a:hlinkClick r:id="" action="ppaction://noaction"/>
          </p:cNvPr>
          <p:cNvSpPr>
            <a:spLocks noChangeArrowheads="1"/>
          </p:cNvSpPr>
          <p:nvPr/>
        </p:nvSpPr>
        <p:spPr bwMode="auto">
          <a:xfrm>
            <a:off x="231775" y="52578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Loss-Leader Pricing</a:t>
            </a:r>
          </a:p>
        </p:txBody>
      </p:sp>
      <p:sp>
        <p:nvSpPr>
          <p:cNvPr id="25606" name="Rectangle 7"/>
          <p:cNvSpPr>
            <a:spLocks noChangeArrowheads="1"/>
          </p:cNvSpPr>
          <p:nvPr/>
        </p:nvSpPr>
        <p:spPr bwMode="auto">
          <a:xfrm>
            <a:off x="152400" y="274638"/>
            <a:ext cx="8991600" cy="1143000"/>
          </a:xfrm>
          <a:prstGeom prst="rect">
            <a:avLst/>
          </a:prstGeom>
          <a:noFill/>
          <a:ln w="9525">
            <a:noFill/>
            <a:miter lim="800000"/>
            <a:headEnd/>
            <a:tailEnd/>
          </a:ln>
          <a:effectLst/>
        </p:spPr>
        <p:txBody>
          <a:bodyPr anchor="ctr">
            <a:prstTxWarp prst="textNoShape">
              <a:avLst/>
            </a:prstTxWarp>
          </a:bodyPr>
          <a:lstStyle/>
          <a:p>
            <a:pPr algn="ctr"/>
            <a:r>
              <a:rPr lang="en-US" sz="4400" dirty="0">
                <a:solidFill>
                  <a:schemeClr val="tx2"/>
                </a:solidFill>
                <a:latin typeface="+mj-lt"/>
              </a:rPr>
              <a:t>Competition-Oriented Approaches</a:t>
            </a:r>
          </a:p>
        </p:txBody>
      </p:sp>
      <p:pic>
        <p:nvPicPr>
          <p:cNvPr id="25607" name="Picture 8"/>
          <p:cNvPicPr>
            <a:picLocks noChangeAspect="1" noChangeArrowheads="1"/>
          </p:cNvPicPr>
          <p:nvPr/>
        </p:nvPicPr>
        <p:blipFill>
          <a:blip r:embed="rId3"/>
          <a:srcRect/>
          <a:stretch>
            <a:fillRect/>
          </a:stretch>
        </p:blipFill>
        <p:spPr bwMode="auto">
          <a:xfrm>
            <a:off x="5848350" y="3300412"/>
            <a:ext cx="2457450" cy="1781175"/>
          </a:xfrm>
          <a:prstGeom prst="rect">
            <a:avLst/>
          </a:prstGeom>
          <a:noFill/>
          <a:ln w="9525">
            <a:noFill/>
            <a:miter lim="800000"/>
            <a:headEnd/>
            <a:tailEnd/>
          </a:ln>
          <a:effectLst/>
        </p:spPr>
      </p:pic>
      <p:sp>
        <p:nvSpPr>
          <p:cNvPr id="25608" name="TextBox 12"/>
          <p:cNvSpPr txBox="1">
            <a:spLocks noChangeArrowheads="1"/>
          </p:cNvSpPr>
          <p:nvPr/>
        </p:nvSpPr>
        <p:spPr bwMode="auto">
          <a:xfrm>
            <a:off x="381000" y="1905000"/>
            <a:ext cx="7924800" cy="646113"/>
          </a:xfrm>
          <a:prstGeom prst="rect">
            <a:avLst/>
          </a:prstGeom>
          <a:noFill/>
          <a:ln w="9525">
            <a:noFill/>
            <a:miter lim="800000"/>
            <a:headEnd/>
            <a:tailEnd/>
          </a:ln>
        </p:spPr>
        <p:txBody>
          <a:bodyPr>
            <a:prstTxWarp prst="textNoShape">
              <a:avLst/>
            </a:prstTxWarp>
            <a:spAutoFit/>
          </a:bodyPr>
          <a:lstStyle/>
          <a:p>
            <a:r>
              <a:rPr lang="en-US">
                <a:latin typeface="+mj-lt"/>
              </a:rPr>
              <a:t>Some products, where tradition, a standardized channel of distribution or other competitive factors dictate price, this type of pricing is used. </a:t>
            </a:r>
          </a:p>
        </p:txBody>
      </p:sp>
      <p:sp>
        <p:nvSpPr>
          <p:cNvPr id="25609" name="TextBox 13"/>
          <p:cNvSpPr txBox="1">
            <a:spLocks noChangeArrowheads="1"/>
          </p:cNvSpPr>
          <p:nvPr/>
        </p:nvSpPr>
        <p:spPr bwMode="auto">
          <a:xfrm>
            <a:off x="914400" y="2743200"/>
            <a:ext cx="3733800" cy="369888"/>
          </a:xfrm>
          <a:prstGeom prst="rect">
            <a:avLst/>
          </a:prstGeom>
          <a:noFill/>
          <a:ln w="9525">
            <a:noFill/>
            <a:miter lim="800000"/>
            <a:headEnd/>
            <a:tailEnd/>
          </a:ln>
        </p:spPr>
        <p:txBody>
          <a:bodyPr>
            <a:prstTxWarp prst="textNoShape">
              <a:avLst/>
            </a:prstTxWarp>
            <a:spAutoFit/>
          </a:bodyPr>
          <a:lstStyle/>
          <a:p>
            <a:r>
              <a:rPr lang="en-US" b="1">
                <a:latin typeface="+mj-lt"/>
              </a:rPr>
              <a:t>How do they raise prices???</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7FE4486-6110-984C-846B-F25EA8AF3D9E}" type="slidenum">
              <a:rPr lang="en-US" smtClean="0"/>
              <a:pPr/>
              <a:t>29</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67" y="602687"/>
            <a:ext cx="5949745" cy="459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eft Arrow 5"/>
          <p:cNvSpPr/>
          <p:nvPr/>
        </p:nvSpPr>
        <p:spPr>
          <a:xfrm rot="19750486">
            <a:off x="5979810" y="1239895"/>
            <a:ext cx="2143367" cy="1308453"/>
          </a:xfrm>
          <a:prstGeom prst="leftArrow">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mj-lt"/>
              </a:rPr>
              <a:t>Size of Chocolate Bars</a:t>
            </a:r>
            <a:endParaRPr lang="en-US" b="1" dirty="0">
              <a:latin typeface="+mj-lt"/>
            </a:endParaRPr>
          </a:p>
        </p:txBody>
      </p:sp>
      <p:sp>
        <p:nvSpPr>
          <p:cNvPr id="7" name="TextBox 6"/>
          <p:cNvSpPr txBox="1"/>
          <p:nvPr/>
        </p:nvSpPr>
        <p:spPr>
          <a:xfrm>
            <a:off x="6150078" y="2684207"/>
            <a:ext cx="2861188" cy="1200329"/>
          </a:xfrm>
          <a:prstGeom prst="rect">
            <a:avLst/>
          </a:prstGeom>
          <a:noFill/>
          <a:ln w="9525">
            <a:solidFill>
              <a:schemeClr val="tx1"/>
            </a:solidFill>
          </a:ln>
        </p:spPr>
        <p:txBody>
          <a:bodyPr wrap="square" rtlCol="0">
            <a:spAutoFit/>
          </a:bodyPr>
          <a:lstStyle/>
          <a:p>
            <a:r>
              <a:rPr lang="en-US" dirty="0"/>
              <a:t>through the early years the price of the bar increased steadily (though slowly) but the size of the bar sold was </a:t>
            </a:r>
            <a:r>
              <a:rPr lang="en-US" dirty="0" smtClean="0"/>
              <a:t>volatile</a:t>
            </a:r>
            <a:endParaRPr lang="en-US" dirty="0"/>
          </a:p>
        </p:txBody>
      </p:sp>
      <p:sp>
        <p:nvSpPr>
          <p:cNvPr id="9" name="TextBox 8"/>
          <p:cNvSpPr txBox="1"/>
          <p:nvPr/>
        </p:nvSpPr>
        <p:spPr>
          <a:xfrm>
            <a:off x="6458164" y="4268871"/>
            <a:ext cx="2553102" cy="1477328"/>
          </a:xfrm>
          <a:prstGeom prst="rect">
            <a:avLst/>
          </a:prstGeom>
          <a:noFill/>
          <a:ln w="28575">
            <a:solidFill>
              <a:schemeClr val="tx1"/>
            </a:solidFill>
          </a:ln>
        </p:spPr>
        <p:txBody>
          <a:bodyPr wrap="square" rtlCol="0">
            <a:spAutoFit/>
          </a:bodyPr>
          <a:lstStyle/>
          <a:p>
            <a:r>
              <a:rPr lang="en-US" dirty="0"/>
              <a:t>The bar did become a better value quite often, both growing in size </a:t>
            </a:r>
            <a:r>
              <a:rPr lang="en-US" i="1" dirty="0"/>
              <a:t>and</a:t>
            </a:r>
            <a:r>
              <a:rPr lang="en-US" dirty="0"/>
              <a:t> dropping in price</a:t>
            </a:r>
          </a:p>
          <a:p>
            <a:endParaRPr lang="en-US" dirty="0"/>
          </a:p>
        </p:txBody>
      </p:sp>
      <p:cxnSp>
        <p:nvCxnSpPr>
          <p:cNvPr id="11" name="Straight Arrow Connector 10"/>
          <p:cNvCxnSpPr/>
          <p:nvPr/>
        </p:nvCxnSpPr>
        <p:spPr>
          <a:xfrm flipH="1" flipV="1">
            <a:off x="1459832" y="1894121"/>
            <a:ext cx="5060616" cy="2527152"/>
          </a:xfrm>
          <a:prstGeom prst="straightConnector1">
            <a:avLst/>
          </a:prstGeom>
          <a:ln w="38100">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1588168" y="4108261"/>
            <a:ext cx="4914242" cy="321220"/>
          </a:xfrm>
          <a:prstGeom prst="straightConnector1">
            <a:avLst/>
          </a:prstGeom>
          <a:ln w="38100">
            <a:headEnd type="arrow"/>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255274" y="5380672"/>
            <a:ext cx="5027538" cy="1200329"/>
          </a:xfrm>
          <a:prstGeom prst="rect">
            <a:avLst/>
          </a:prstGeom>
          <a:solidFill>
            <a:schemeClr val="bg1"/>
          </a:solidFill>
          <a:ln w="38100">
            <a:solidFill>
              <a:schemeClr val="tx1"/>
            </a:solidFill>
          </a:ln>
        </p:spPr>
        <p:txBody>
          <a:bodyPr wrap="square" rtlCol="0">
            <a:spAutoFit/>
          </a:bodyPr>
          <a:lstStyle/>
          <a:p>
            <a:r>
              <a:rPr lang="en-US" dirty="0"/>
              <a:t>Often </a:t>
            </a:r>
            <a:r>
              <a:rPr lang="en-US" dirty="0" smtClean="0"/>
              <a:t>when </a:t>
            </a:r>
            <a:r>
              <a:rPr lang="en-US" dirty="0"/>
              <a:t>the price went up, so did the size of the bar as a way to offset the perception of poor value.</a:t>
            </a:r>
          </a:p>
          <a:p>
            <a:r>
              <a:rPr lang="en-US" dirty="0" smtClean="0"/>
              <a:t>However, the </a:t>
            </a:r>
            <a:r>
              <a:rPr lang="en-US" dirty="0"/>
              <a:t>trend </a:t>
            </a:r>
            <a:r>
              <a:rPr lang="en-US" dirty="0" smtClean="0"/>
              <a:t>in </a:t>
            </a:r>
            <a:r>
              <a:rPr lang="en-US" dirty="0"/>
              <a:t>the past 20 years </a:t>
            </a:r>
            <a:r>
              <a:rPr lang="en-US" dirty="0" smtClean="0"/>
              <a:t>has </a:t>
            </a:r>
            <a:r>
              <a:rPr lang="en-US" dirty="0"/>
              <a:t>been to keep the bar the same size but simply raise the prices as needed.</a:t>
            </a:r>
          </a:p>
        </p:txBody>
      </p:sp>
      <p:cxnSp>
        <p:nvCxnSpPr>
          <p:cNvPr id="16" name="Straight Arrow Connector 15"/>
          <p:cNvCxnSpPr>
            <a:stCxn id="14" idx="0"/>
          </p:cNvCxnSpPr>
          <p:nvPr/>
        </p:nvCxnSpPr>
        <p:spPr>
          <a:xfrm flipV="1">
            <a:off x="3769043" y="2898512"/>
            <a:ext cx="272015" cy="2482160"/>
          </a:xfrm>
          <a:prstGeom prst="straightConnector1">
            <a:avLst/>
          </a:prstGeom>
          <a:ln w="28575">
            <a:solidFill>
              <a:srgbClr val="0070C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4" idx="0"/>
          </p:cNvCxnSpPr>
          <p:nvPr/>
        </p:nvCxnSpPr>
        <p:spPr>
          <a:xfrm flipV="1">
            <a:off x="3769043" y="2898512"/>
            <a:ext cx="1437138" cy="2482160"/>
          </a:xfrm>
          <a:prstGeom prst="straightConnector1">
            <a:avLst/>
          </a:prstGeom>
          <a:ln w="28575">
            <a:solidFill>
              <a:srgbClr val="0070C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438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par>
                                <p:cTn id="32" presetID="1" presetClass="entr" presetSubtype="0" fill="hold" grpId="1"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22" presetClass="entr" presetSubtype="4"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down)">
                                      <p:cBhvr>
                                        <p:cTn id="36" dur="500"/>
                                        <p:tgtEl>
                                          <p:spTgt spid="16"/>
                                        </p:tgtEl>
                                      </p:cBhvr>
                                    </p:animEffect>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9" grpId="1" animBg="1"/>
      <p:bldP spid="14" grpId="0" animBg="1"/>
      <p:bldP spid="1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are you willing to pay?</a:t>
            </a:r>
            <a:endParaRPr lang="en-US" dirty="0"/>
          </a:p>
        </p:txBody>
      </p:sp>
      <p:sp>
        <p:nvSpPr>
          <p:cNvPr id="3" name="Slide Number Placeholder 2"/>
          <p:cNvSpPr>
            <a:spLocks noGrp="1"/>
          </p:cNvSpPr>
          <p:nvPr>
            <p:ph type="sldNum" sz="quarter" idx="12"/>
          </p:nvPr>
        </p:nvSpPr>
        <p:spPr/>
        <p:txBody>
          <a:bodyPr/>
          <a:lstStyle/>
          <a:p>
            <a:fld id="{B7FE4486-6110-984C-846B-F25EA8AF3D9E}" type="slidenum">
              <a:rPr lang="en-US" smtClean="0"/>
              <a:pPr/>
              <a:t>3</a:t>
            </a:fld>
            <a:endParaRPr lang="en-US"/>
          </a:p>
        </p:txBody>
      </p:sp>
      <p:sp>
        <p:nvSpPr>
          <p:cNvPr id="4" name="Content Placeholder 3"/>
          <p:cNvSpPr>
            <a:spLocks noGrp="1"/>
          </p:cNvSpPr>
          <p:nvPr>
            <p:ph sz="quarter" idx="1"/>
          </p:nvPr>
        </p:nvSpPr>
        <p:spPr>
          <a:xfrm>
            <a:off x="914400" y="1447800"/>
            <a:ext cx="7772400" cy="4888832"/>
          </a:xfrm>
        </p:spPr>
        <p:txBody>
          <a:bodyPr>
            <a:normAutofit lnSpcReduction="10000"/>
          </a:bodyPr>
          <a:lstStyle/>
          <a:p>
            <a:pPr marL="0" indent="0">
              <a:buNone/>
            </a:pPr>
            <a:r>
              <a:rPr lang="en-US" dirty="0" smtClean="0"/>
              <a:t>Imagine you are introducing </a:t>
            </a:r>
            <a:r>
              <a:rPr lang="en-US" dirty="0" err="1" smtClean="0"/>
              <a:t>Mochi</a:t>
            </a:r>
            <a:r>
              <a:rPr lang="en-US" dirty="0" smtClean="0"/>
              <a:t> Ice Cream</a:t>
            </a:r>
          </a:p>
          <a:p>
            <a:pPr lvl="1"/>
            <a:r>
              <a:rPr lang="en-US" dirty="0"/>
              <a:t>B</a:t>
            </a:r>
            <a:r>
              <a:rPr lang="en-US" dirty="0" smtClean="0"/>
              <a:t>ites </a:t>
            </a:r>
            <a:r>
              <a:rPr lang="en-US" dirty="0"/>
              <a:t>of premium ice cream wrapped in a paper-thin sheet of chewy </a:t>
            </a:r>
            <a:r>
              <a:rPr lang="en-US" dirty="0" err="1"/>
              <a:t>mochi</a:t>
            </a:r>
            <a:r>
              <a:rPr lang="en-US" dirty="0"/>
              <a:t> rice </a:t>
            </a:r>
            <a:r>
              <a:rPr lang="en-US" dirty="0" smtClean="0"/>
              <a:t>cake</a:t>
            </a:r>
          </a:p>
          <a:p>
            <a:pPr marL="320040" lvl="1" indent="0">
              <a:buNone/>
            </a:pPr>
            <a:endParaRPr lang="en-US" dirty="0"/>
          </a:p>
          <a:p>
            <a:pPr marL="320040" lvl="1" indent="0">
              <a:buNone/>
            </a:pPr>
            <a:endParaRPr lang="en-US" dirty="0" smtClean="0"/>
          </a:p>
          <a:p>
            <a:pPr marL="320040" lvl="1" indent="0">
              <a:buNone/>
            </a:pPr>
            <a:endParaRPr lang="en-US" dirty="0" smtClean="0"/>
          </a:p>
          <a:p>
            <a:pPr marL="320040" lvl="1" indent="0">
              <a:buNone/>
            </a:pPr>
            <a:endParaRPr lang="en-US" dirty="0"/>
          </a:p>
          <a:p>
            <a:pPr marL="320040" lvl="1" indent="0">
              <a:buNone/>
            </a:pPr>
            <a:endParaRPr lang="en-US" dirty="0" smtClean="0"/>
          </a:p>
          <a:p>
            <a:pPr marL="320040" lvl="1" indent="0">
              <a:buNone/>
            </a:pPr>
            <a:endParaRPr lang="en-US" dirty="0"/>
          </a:p>
          <a:p>
            <a:pPr marL="320040" lvl="1" indent="0">
              <a:buNone/>
            </a:pPr>
            <a:endParaRPr lang="en-US" dirty="0"/>
          </a:p>
          <a:p>
            <a:pPr lvl="1"/>
            <a:r>
              <a:rPr lang="en-US" dirty="0" smtClean="0"/>
              <a:t>How much do you think grocery stores charge? How much would you pay (assuming you find the product appealing)? </a:t>
            </a:r>
            <a:endParaRPr lang="en-US" dirty="0"/>
          </a:p>
        </p:txBody>
      </p:sp>
      <p:sp>
        <p:nvSpPr>
          <p:cNvPr id="5" name="Footer Placeholder 4"/>
          <p:cNvSpPr>
            <a:spLocks noGrp="1"/>
          </p:cNvSpPr>
          <p:nvPr>
            <p:ph type="ftr" sz="quarter" idx="3"/>
          </p:nvPr>
        </p:nvSpPr>
        <p:spPr/>
        <p:txBody>
          <a:bodyPr/>
          <a:lstStyle/>
          <a:p>
            <a:r>
              <a:rPr lang="en-US" smtClean="0"/>
              <a:t>Dr. Morgan K. Ward</a:t>
            </a:r>
            <a:endParaRPr lang="en-US" dirty="0"/>
          </a:p>
        </p:txBody>
      </p:sp>
      <p:pic>
        <p:nvPicPr>
          <p:cNvPr id="6" name="Picture 5"/>
          <p:cNvPicPr>
            <a:picLocks noChangeAspect="1"/>
          </p:cNvPicPr>
          <p:nvPr/>
        </p:nvPicPr>
        <p:blipFill>
          <a:blip r:embed="rId2"/>
          <a:stretch>
            <a:fillRect/>
          </a:stretch>
        </p:blipFill>
        <p:spPr>
          <a:xfrm>
            <a:off x="2625648" y="2949360"/>
            <a:ext cx="3492500" cy="2324100"/>
          </a:xfrm>
          <a:prstGeom prst="rect">
            <a:avLst/>
          </a:prstGeom>
        </p:spPr>
      </p:pic>
    </p:spTree>
    <p:extLst>
      <p:ext uri="{BB962C8B-B14F-4D97-AF65-F5344CB8AC3E}">
        <p14:creationId xmlns:p14="http://schemas.microsoft.com/office/powerpoint/2010/main" val="2612206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a:hlinkClick r:id="" action="ppaction://noaction"/>
          </p:cNvPr>
          <p:cNvSpPr>
            <a:spLocks noChangeArrowheads="1"/>
          </p:cNvSpPr>
          <p:nvPr/>
        </p:nvSpPr>
        <p:spPr bwMode="auto">
          <a:xfrm>
            <a:off x="231775" y="15240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Customary Pricing</a:t>
            </a:r>
          </a:p>
          <a:p>
            <a:pPr>
              <a:buClr>
                <a:srgbClr val="CC3300"/>
              </a:buClr>
              <a:buFont typeface="Wingdings" pitchFamily="-1" charset="2"/>
              <a:buNone/>
            </a:pPr>
            <a:endParaRPr lang="en-US" sz="2000">
              <a:latin typeface="+mj-lt"/>
            </a:endParaRPr>
          </a:p>
        </p:txBody>
      </p:sp>
      <p:sp>
        <p:nvSpPr>
          <p:cNvPr id="26628" name="Rectangle 4">
            <a:hlinkClick r:id="" action="ppaction://noaction"/>
          </p:cNvPr>
          <p:cNvSpPr>
            <a:spLocks noChangeArrowheads="1"/>
          </p:cNvSpPr>
          <p:nvPr/>
        </p:nvSpPr>
        <p:spPr bwMode="auto">
          <a:xfrm>
            <a:off x="228600" y="23622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a:t>
            </a:r>
            <a:r>
              <a:rPr lang="en-US" sz="2800" b="1">
                <a:latin typeface="+mj-lt"/>
              </a:rPr>
              <a:t>Above-, At-, or </a:t>
            </a:r>
          </a:p>
          <a:p>
            <a:pPr>
              <a:buClr>
                <a:srgbClr val="CC3300"/>
              </a:buClr>
              <a:buFont typeface="Wingdings" pitchFamily="-1" charset="2"/>
              <a:buNone/>
            </a:pPr>
            <a:r>
              <a:rPr lang="en-US" sz="2800" b="1">
                <a:latin typeface="+mj-lt"/>
              </a:rPr>
              <a:t>Below-Market Pricing</a:t>
            </a:r>
          </a:p>
          <a:p>
            <a:pPr>
              <a:buClr>
                <a:srgbClr val="CC3300"/>
              </a:buClr>
              <a:buFont typeface="Wingdings" pitchFamily="-1" charset="2"/>
              <a:buNone/>
            </a:pPr>
            <a:endParaRPr lang="en-US" sz="2000">
              <a:latin typeface="+mj-lt"/>
            </a:endParaRPr>
          </a:p>
        </p:txBody>
      </p:sp>
      <p:sp>
        <p:nvSpPr>
          <p:cNvPr id="26629" name="Rectangle 6">
            <a:hlinkClick r:id="" action="ppaction://noaction"/>
          </p:cNvPr>
          <p:cNvSpPr>
            <a:spLocks noChangeArrowheads="1"/>
          </p:cNvSpPr>
          <p:nvPr/>
        </p:nvSpPr>
        <p:spPr bwMode="auto">
          <a:xfrm>
            <a:off x="231775" y="52578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Loss-Leader Pricing</a:t>
            </a:r>
          </a:p>
        </p:txBody>
      </p:sp>
      <p:sp>
        <p:nvSpPr>
          <p:cNvPr id="26630" name="Rectangle 7"/>
          <p:cNvSpPr>
            <a:spLocks noChangeArrowheads="1"/>
          </p:cNvSpPr>
          <p:nvPr/>
        </p:nvSpPr>
        <p:spPr bwMode="auto">
          <a:xfrm>
            <a:off x="152400" y="274638"/>
            <a:ext cx="8991600" cy="1143000"/>
          </a:xfrm>
          <a:prstGeom prst="rect">
            <a:avLst/>
          </a:prstGeom>
          <a:noFill/>
          <a:ln w="9525">
            <a:noFill/>
            <a:miter lim="800000"/>
            <a:headEnd/>
            <a:tailEnd/>
          </a:ln>
          <a:effectLst/>
        </p:spPr>
        <p:txBody>
          <a:bodyPr anchor="ctr">
            <a:prstTxWarp prst="textNoShape">
              <a:avLst/>
            </a:prstTxWarp>
          </a:bodyPr>
          <a:lstStyle/>
          <a:p>
            <a:pPr algn="ctr"/>
            <a:r>
              <a:rPr lang="en-US" sz="4400" dirty="0">
                <a:solidFill>
                  <a:schemeClr val="tx2"/>
                </a:solidFill>
                <a:latin typeface="+mj-lt"/>
              </a:rPr>
              <a:t>Competition-Oriented Approaches</a:t>
            </a:r>
          </a:p>
        </p:txBody>
      </p:sp>
      <p:pic>
        <p:nvPicPr>
          <p:cNvPr id="26631" name="Picture 10"/>
          <p:cNvPicPr>
            <a:picLocks noChangeAspect="1" noChangeArrowheads="1"/>
          </p:cNvPicPr>
          <p:nvPr/>
        </p:nvPicPr>
        <p:blipFill>
          <a:blip r:embed="rId3"/>
          <a:srcRect/>
          <a:stretch>
            <a:fillRect/>
          </a:stretch>
        </p:blipFill>
        <p:spPr bwMode="auto">
          <a:xfrm>
            <a:off x="5979418" y="4085640"/>
            <a:ext cx="1676400" cy="1676400"/>
          </a:xfrm>
          <a:prstGeom prst="rect">
            <a:avLst/>
          </a:prstGeom>
          <a:noFill/>
          <a:ln w="9525">
            <a:noFill/>
            <a:miter lim="800000"/>
            <a:headEnd/>
            <a:tailEnd/>
          </a:ln>
          <a:effectLst/>
        </p:spPr>
      </p:pic>
      <p:sp>
        <p:nvSpPr>
          <p:cNvPr id="26632" name="TextBox 11"/>
          <p:cNvSpPr txBox="1">
            <a:spLocks noChangeArrowheads="1"/>
          </p:cNvSpPr>
          <p:nvPr/>
        </p:nvSpPr>
        <p:spPr bwMode="auto">
          <a:xfrm>
            <a:off x="381000" y="2935288"/>
            <a:ext cx="7924800" cy="922337"/>
          </a:xfrm>
          <a:prstGeom prst="rect">
            <a:avLst/>
          </a:prstGeom>
          <a:noFill/>
          <a:ln w="9525">
            <a:noFill/>
            <a:miter lim="800000"/>
            <a:headEnd/>
            <a:tailEnd/>
          </a:ln>
        </p:spPr>
        <p:txBody>
          <a:bodyPr>
            <a:prstTxWarp prst="textNoShape">
              <a:avLst/>
            </a:prstTxWarp>
            <a:spAutoFit/>
          </a:bodyPr>
          <a:lstStyle/>
          <a:p>
            <a:r>
              <a:rPr lang="en-US" dirty="0">
                <a:latin typeface="+mj-lt"/>
              </a:rPr>
              <a:t>Sometimes it’s difficult to identify </a:t>
            </a:r>
            <a:r>
              <a:rPr lang="en-US" dirty="0" smtClean="0">
                <a:latin typeface="+mj-lt"/>
              </a:rPr>
              <a:t>a specific </a:t>
            </a:r>
            <a:r>
              <a:rPr lang="en-US" dirty="0">
                <a:latin typeface="+mj-lt"/>
              </a:rPr>
              <a:t>market price for competing products. Marketing managers will have a </a:t>
            </a:r>
            <a:r>
              <a:rPr lang="en-US" b="1" dirty="0">
                <a:latin typeface="+mj-lt"/>
              </a:rPr>
              <a:t>subjective feel </a:t>
            </a:r>
            <a:r>
              <a:rPr lang="en-US" dirty="0">
                <a:latin typeface="+mj-lt"/>
              </a:rPr>
              <a:t>for these prices and set their products’ at or above or below these prices</a:t>
            </a:r>
          </a:p>
        </p:txBody>
      </p:sp>
      <p:pic>
        <p:nvPicPr>
          <p:cNvPr id="26633" name="Picture 2"/>
          <p:cNvPicPr>
            <a:picLocks noChangeAspect="1" noChangeArrowheads="1"/>
          </p:cNvPicPr>
          <p:nvPr/>
        </p:nvPicPr>
        <p:blipFill>
          <a:blip r:embed="rId4"/>
          <a:srcRect/>
          <a:stretch>
            <a:fillRect/>
          </a:stretch>
        </p:blipFill>
        <p:spPr bwMode="auto">
          <a:xfrm>
            <a:off x="3987106" y="3909428"/>
            <a:ext cx="2028825" cy="202882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hlinkClick r:id="" action="ppaction://noaction"/>
          </p:cNvPr>
          <p:cNvSpPr>
            <a:spLocks noChangeArrowheads="1"/>
          </p:cNvSpPr>
          <p:nvPr/>
        </p:nvSpPr>
        <p:spPr bwMode="auto">
          <a:xfrm>
            <a:off x="498301" y="15240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Customary Pricing</a:t>
            </a:r>
          </a:p>
          <a:p>
            <a:pPr>
              <a:buClr>
                <a:srgbClr val="CC3300"/>
              </a:buClr>
              <a:buFont typeface="Wingdings" pitchFamily="-1" charset="2"/>
              <a:buNone/>
            </a:pPr>
            <a:endParaRPr lang="en-US" sz="2000" b="1">
              <a:latin typeface="+mj-lt"/>
            </a:endParaRPr>
          </a:p>
        </p:txBody>
      </p:sp>
      <p:sp>
        <p:nvSpPr>
          <p:cNvPr id="27652" name="Rectangle 4">
            <a:hlinkClick r:id="" action="ppaction://noaction"/>
          </p:cNvPr>
          <p:cNvSpPr>
            <a:spLocks noChangeArrowheads="1"/>
          </p:cNvSpPr>
          <p:nvPr/>
        </p:nvSpPr>
        <p:spPr bwMode="auto">
          <a:xfrm>
            <a:off x="495126" y="22860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Above-, At-, or </a:t>
            </a:r>
          </a:p>
          <a:p>
            <a:pPr>
              <a:buClr>
                <a:srgbClr val="CC3300"/>
              </a:buClr>
              <a:buFont typeface="Wingdings" pitchFamily="-1" charset="2"/>
              <a:buNone/>
            </a:pPr>
            <a:r>
              <a:rPr lang="en-US" sz="2800">
                <a:latin typeface="+mj-lt"/>
              </a:rPr>
              <a:t>Below-Market Pricing</a:t>
            </a:r>
          </a:p>
          <a:p>
            <a:pPr>
              <a:buClr>
                <a:srgbClr val="CC3300"/>
              </a:buClr>
              <a:buFont typeface="Wingdings" pitchFamily="-1" charset="2"/>
              <a:buNone/>
            </a:pPr>
            <a:endParaRPr lang="en-US" sz="2000">
              <a:latin typeface="+mj-lt"/>
            </a:endParaRPr>
          </a:p>
        </p:txBody>
      </p:sp>
      <p:sp>
        <p:nvSpPr>
          <p:cNvPr id="27653" name="Rectangle 6">
            <a:hlinkClick r:id="" action="ppaction://noaction"/>
          </p:cNvPr>
          <p:cNvSpPr>
            <a:spLocks noChangeArrowheads="1"/>
          </p:cNvSpPr>
          <p:nvPr/>
        </p:nvSpPr>
        <p:spPr bwMode="auto">
          <a:xfrm>
            <a:off x="385589" y="3140075"/>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b="1">
                <a:latin typeface="+mj-lt"/>
              </a:rPr>
              <a:t>  Loss-Leader Pricing</a:t>
            </a:r>
          </a:p>
        </p:txBody>
      </p:sp>
      <p:sp>
        <p:nvSpPr>
          <p:cNvPr id="27654" name="Rectangle 7"/>
          <p:cNvSpPr>
            <a:spLocks noChangeArrowheads="1"/>
          </p:cNvSpPr>
          <p:nvPr/>
        </p:nvSpPr>
        <p:spPr bwMode="auto">
          <a:xfrm>
            <a:off x="152400" y="274638"/>
            <a:ext cx="8991600" cy="1143000"/>
          </a:xfrm>
          <a:prstGeom prst="rect">
            <a:avLst/>
          </a:prstGeom>
          <a:noFill/>
          <a:ln w="9525">
            <a:noFill/>
            <a:miter lim="800000"/>
            <a:headEnd/>
            <a:tailEnd/>
          </a:ln>
          <a:effectLst/>
        </p:spPr>
        <p:txBody>
          <a:bodyPr anchor="ctr">
            <a:prstTxWarp prst="textNoShape">
              <a:avLst/>
            </a:prstTxWarp>
          </a:bodyPr>
          <a:lstStyle/>
          <a:p>
            <a:pPr algn="ctr"/>
            <a:r>
              <a:rPr lang="en-US" sz="4400">
                <a:solidFill>
                  <a:schemeClr val="tx2"/>
                </a:solidFill>
                <a:latin typeface="+mj-lt"/>
              </a:rPr>
              <a:t>Competition-Oriented Approaches</a:t>
            </a:r>
          </a:p>
        </p:txBody>
      </p:sp>
      <p:pic>
        <p:nvPicPr>
          <p:cNvPr id="27655" name="Picture 11"/>
          <p:cNvPicPr>
            <a:picLocks noChangeAspect="1" noChangeArrowheads="1"/>
          </p:cNvPicPr>
          <p:nvPr/>
        </p:nvPicPr>
        <p:blipFill>
          <a:blip r:embed="rId3"/>
          <a:srcRect b="7061"/>
          <a:stretch>
            <a:fillRect/>
          </a:stretch>
        </p:blipFill>
        <p:spPr bwMode="auto">
          <a:xfrm>
            <a:off x="5752926" y="1794510"/>
            <a:ext cx="2713037" cy="2691130"/>
          </a:xfrm>
          <a:prstGeom prst="rect">
            <a:avLst/>
          </a:prstGeom>
          <a:noFill/>
          <a:ln w="9525">
            <a:noFill/>
            <a:miter lim="800000"/>
            <a:headEnd/>
            <a:tailEnd/>
          </a:ln>
          <a:effectLst/>
        </p:spPr>
      </p:pic>
      <p:sp>
        <p:nvSpPr>
          <p:cNvPr id="27656" name="TextBox 14"/>
          <p:cNvSpPr txBox="1">
            <a:spLocks noChangeArrowheads="1"/>
          </p:cNvSpPr>
          <p:nvPr/>
        </p:nvSpPr>
        <p:spPr bwMode="auto">
          <a:xfrm>
            <a:off x="418926" y="3602038"/>
            <a:ext cx="5334000" cy="1200150"/>
          </a:xfrm>
          <a:prstGeom prst="rect">
            <a:avLst/>
          </a:prstGeom>
          <a:noFill/>
          <a:ln w="9525">
            <a:noFill/>
            <a:miter lim="800000"/>
            <a:headEnd/>
            <a:tailEnd/>
          </a:ln>
        </p:spPr>
        <p:txBody>
          <a:bodyPr>
            <a:prstTxWarp prst="textNoShape">
              <a:avLst/>
            </a:prstTxWarp>
            <a:spAutoFit/>
          </a:bodyPr>
          <a:lstStyle/>
          <a:p>
            <a:r>
              <a:rPr lang="en-US">
                <a:latin typeface="+mj-lt"/>
              </a:rPr>
              <a:t>Special promotion that a retailer might run to</a:t>
            </a:r>
          </a:p>
          <a:p>
            <a:r>
              <a:rPr lang="en-US">
                <a:latin typeface="+mj-lt"/>
              </a:rPr>
              <a:t>deliberately sell one product below its customary price to attract attention and attract attention, hopefully generating other sales.</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a:hlinkClick r:id="" action="ppaction://noaction"/>
          </p:cNvPr>
          <p:cNvSpPr>
            <a:spLocks noChangeArrowheads="1"/>
          </p:cNvSpPr>
          <p:nvPr/>
        </p:nvSpPr>
        <p:spPr bwMode="auto">
          <a:xfrm>
            <a:off x="1295400" y="25146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b="1">
                <a:latin typeface="+mj-lt"/>
              </a:rPr>
              <a:t>  One-Price Policy (Fixed Pricing)</a:t>
            </a:r>
          </a:p>
          <a:p>
            <a:pPr>
              <a:buClr>
                <a:srgbClr val="CC3300"/>
              </a:buClr>
              <a:buFont typeface="Wingdings" pitchFamily="-1" charset="2"/>
              <a:buNone/>
            </a:pPr>
            <a:endParaRPr lang="en-US" sz="2000" b="1">
              <a:latin typeface="+mj-lt"/>
            </a:endParaRPr>
          </a:p>
        </p:txBody>
      </p:sp>
      <p:sp>
        <p:nvSpPr>
          <p:cNvPr id="28676" name="Rectangle 4">
            <a:hlinkClick r:id="" action="ppaction://noaction"/>
          </p:cNvPr>
          <p:cNvSpPr>
            <a:spLocks noChangeArrowheads="1"/>
          </p:cNvSpPr>
          <p:nvPr/>
        </p:nvSpPr>
        <p:spPr bwMode="auto">
          <a:xfrm>
            <a:off x="1295400" y="46482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Flexible-Price Policy (Dynamic Pricing)</a:t>
            </a:r>
            <a:endParaRPr lang="en-US" sz="2800">
              <a:solidFill>
                <a:srgbClr val="0066FF"/>
              </a:solidFill>
              <a:latin typeface="+mj-lt"/>
            </a:endParaRPr>
          </a:p>
          <a:p>
            <a:pPr>
              <a:buClr>
                <a:srgbClr val="CC3300"/>
              </a:buClr>
              <a:buFont typeface="Wingdings" pitchFamily="-1" charset="2"/>
              <a:buNone/>
            </a:pPr>
            <a:endParaRPr lang="en-US" sz="2800">
              <a:solidFill>
                <a:srgbClr val="0066FF"/>
              </a:solidFill>
              <a:latin typeface="+mj-lt"/>
            </a:endParaRPr>
          </a:p>
        </p:txBody>
      </p:sp>
      <p:sp>
        <p:nvSpPr>
          <p:cNvPr id="28677" name="Rectangle 7"/>
          <p:cNvSpPr>
            <a:spLocks noChangeArrowheads="1"/>
          </p:cNvSpPr>
          <p:nvPr/>
        </p:nvSpPr>
        <p:spPr bwMode="auto">
          <a:xfrm>
            <a:off x="152400" y="274638"/>
            <a:ext cx="8991600" cy="1143000"/>
          </a:xfrm>
          <a:prstGeom prst="rect">
            <a:avLst/>
          </a:prstGeom>
          <a:noFill/>
          <a:ln w="9525">
            <a:noFill/>
            <a:miter lim="800000"/>
            <a:headEnd/>
            <a:tailEnd/>
          </a:ln>
          <a:effectLst/>
        </p:spPr>
        <p:txBody>
          <a:bodyPr anchor="ctr">
            <a:prstTxWarp prst="textNoShape">
              <a:avLst/>
            </a:prstTxWarp>
          </a:bodyPr>
          <a:lstStyle/>
          <a:p>
            <a:pPr algn="ctr"/>
            <a:r>
              <a:rPr lang="en-US" sz="4400">
                <a:solidFill>
                  <a:schemeClr val="tx2"/>
                </a:solidFill>
                <a:latin typeface="+mj-lt"/>
              </a:rPr>
              <a:t>Step 5: Set the List or Quoted Price</a:t>
            </a:r>
          </a:p>
        </p:txBody>
      </p:sp>
      <p:sp>
        <p:nvSpPr>
          <p:cNvPr id="28678" name="TextBox 7"/>
          <p:cNvSpPr txBox="1">
            <a:spLocks noChangeArrowheads="1"/>
          </p:cNvSpPr>
          <p:nvPr/>
        </p:nvSpPr>
        <p:spPr bwMode="auto">
          <a:xfrm>
            <a:off x="1295400" y="2971800"/>
            <a:ext cx="6629400" cy="369888"/>
          </a:xfrm>
          <a:prstGeom prst="rect">
            <a:avLst/>
          </a:prstGeom>
          <a:noFill/>
          <a:ln w="9525">
            <a:noFill/>
            <a:miter lim="800000"/>
            <a:headEnd/>
            <a:tailEnd/>
          </a:ln>
        </p:spPr>
        <p:txBody>
          <a:bodyPr>
            <a:prstTxWarp prst="textNoShape">
              <a:avLst/>
            </a:prstTxWarp>
            <a:spAutoFit/>
          </a:bodyPr>
          <a:lstStyle/>
          <a:p>
            <a:r>
              <a:rPr lang="en-US">
                <a:latin typeface="+mj-lt"/>
              </a:rPr>
              <a:t>One price for all buyers</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a:hlinkClick r:id="" action="ppaction://noaction"/>
          </p:cNvPr>
          <p:cNvSpPr>
            <a:spLocks noChangeArrowheads="1"/>
          </p:cNvSpPr>
          <p:nvPr/>
        </p:nvSpPr>
        <p:spPr bwMode="auto">
          <a:xfrm>
            <a:off x="1295400" y="17526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a:latin typeface="+mj-lt"/>
              </a:rPr>
              <a:t>  One-Price Policy (Fixed Pricing)</a:t>
            </a:r>
          </a:p>
          <a:p>
            <a:pPr>
              <a:buClr>
                <a:srgbClr val="CC3300"/>
              </a:buClr>
              <a:buFont typeface="Wingdings" pitchFamily="-1" charset="2"/>
              <a:buNone/>
            </a:pPr>
            <a:endParaRPr lang="en-US" sz="2000">
              <a:latin typeface="+mj-lt"/>
            </a:endParaRPr>
          </a:p>
        </p:txBody>
      </p:sp>
      <p:sp>
        <p:nvSpPr>
          <p:cNvPr id="29700" name="Rectangle 4">
            <a:hlinkClick r:id="" action="ppaction://noaction"/>
          </p:cNvPr>
          <p:cNvSpPr>
            <a:spLocks noChangeArrowheads="1"/>
          </p:cNvSpPr>
          <p:nvPr/>
        </p:nvSpPr>
        <p:spPr bwMode="auto">
          <a:xfrm>
            <a:off x="1295400" y="220980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b="1">
                <a:latin typeface="+mj-lt"/>
              </a:rPr>
              <a:t>  Flexible-Price Policy (Dynamic Pricing)</a:t>
            </a:r>
            <a:endParaRPr lang="en-US" sz="2800" b="1">
              <a:solidFill>
                <a:srgbClr val="0066FF"/>
              </a:solidFill>
              <a:latin typeface="+mj-lt"/>
            </a:endParaRPr>
          </a:p>
          <a:p>
            <a:pPr>
              <a:buClr>
                <a:srgbClr val="CC3300"/>
              </a:buClr>
              <a:buFont typeface="Wingdings" pitchFamily="-1" charset="2"/>
              <a:buNone/>
            </a:pPr>
            <a:endParaRPr lang="en-US" sz="2800" b="1">
              <a:solidFill>
                <a:srgbClr val="0066FF"/>
              </a:solidFill>
              <a:latin typeface="+mj-lt"/>
            </a:endParaRPr>
          </a:p>
        </p:txBody>
      </p:sp>
      <p:sp>
        <p:nvSpPr>
          <p:cNvPr id="29701" name="Rectangle 7"/>
          <p:cNvSpPr>
            <a:spLocks noChangeArrowheads="1"/>
          </p:cNvSpPr>
          <p:nvPr/>
        </p:nvSpPr>
        <p:spPr bwMode="auto">
          <a:xfrm>
            <a:off x="152400" y="274638"/>
            <a:ext cx="8991600" cy="1143000"/>
          </a:xfrm>
          <a:prstGeom prst="rect">
            <a:avLst/>
          </a:prstGeom>
          <a:noFill/>
          <a:ln w="9525">
            <a:noFill/>
            <a:miter lim="800000"/>
            <a:headEnd/>
            <a:tailEnd/>
          </a:ln>
          <a:effectLst/>
        </p:spPr>
        <p:txBody>
          <a:bodyPr anchor="ctr">
            <a:prstTxWarp prst="textNoShape">
              <a:avLst/>
            </a:prstTxWarp>
          </a:bodyPr>
          <a:lstStyle/>
          <a:p>
            <a:pPr algn="ctr"/>
            <a:r>
              <a:rPr lang="en-US" sz="4400">
                <a:solidFill>
                  <a:schemeClr val="tx2"/>
                </a:solidFill>
                <a:latin typeface="+mj-lt"/>
              </a:rPr>
              <a:t>Step 5: Set the List or Quoted Price</a:t>
            </a:r>
          </a:p>
        </p:txBody>
      </p:sp>
      <p:sp>
        <p:nvSpPr>
          <p:cNvPr id="29702" name="Text Box 8"/>
          <p:cNvSpPr txBox="1">
            <a:spLocks noChangeArrowheads="1"/>
          </p:cNvSpPr>
          <p:nvPr/>
        </p:nvSpPr>
        <p:spPr bwMode="auto">
          <a:xfrm>
            <a:off x="166688" y="3559175"/>
            <a:ext cx="6705600" cy="78422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mj-lt"/>
                <a:hlinkClick r:id="rId3"/>
              </a:rPr>
              <a:t>http://online.wsj.com/article/SB117522181197454106.html</a:t>
            </a:r>
            <a:endParaRPr lang="en-US">
              <a:latin typeface="+mj-lt"/>
            </a:endParaRPr>
          </a:p>
          <a:p>
            <a:pPr>
              <a:spcBef>
                <a:spcPct val="50000"/>
              </a:spcBef>
            </a:pPr>
            <a:endParaRPr lang="en-US">
              <a:latin typeface="+mj-lt"/>
            </a:endParaRPr>
          </a:p>
        </p:txBody>
      </p:sp>
      <p:sp>
        <p:nvSpPr>
          <p:cNvPr id="29703" name="TextBox 1"/>
          <p:cNvSpPr txBox="1">
            <a:spLocks noChangeArrowheads="1"/>
          </p:cNvSpPr>
          <p:nvPr/>
        </p:nvSpPr>
        <p:spPr bwMode="auto">
          <a:xfrm>
            <a:off x="304800" y="4114800"/>
            <a:ext cx="8153400" cy="1754327"/>
          </a:xfrm>
          <a:prstGeom prst="rect">
            <a:avLst/>
          </a:prstGeom>
          <a:noFill/>
          <a:ln w="9525">
            <a:noFill/>
            <a:miter lim="800000"/>
            <a:headEnd/>
            <a:tailEnd/>
          </a:ln>
        </p:spPr>
        <p:txBody>
          <a:bodyPr>
            <a:prstTxWarp prst="textNoShape">
              <a:avLst/>
            </a:prstTxWarp>
            <a:spAutoFit/>
          </a:bodyPr>
          <a:lstStyle/>
          <a:p>
            <a:r>
              <a:rPr lang="en-US" dirty="0">
                <a:latin typeface="+mj-lt"/>
              </a:rPr>
              <a:t>One patron spent $500 a night for an ocean-view room at the El Dorado Royale on the Riviera Maya in Mexico last month, was constantly reminded of her lesser standing during her two-night stay. Guests in the resort's Casita suites, which cost about 50% more, have private pools, exclusive use of certain beds on the beach and restaurant reservation priority. For identification, Casita guests get beige-striped towels, while regular guests have green-striped towels.</a:t>
            </a:r>
          </a:p>
        </p:txBody>
      </p:sp>
      <p:sp>
        <p:nvSpPr>
          <p:cNvPr id="29704" name="TextBox 9"/>
          <p:cNvSpPr txBox="1">
            <a:spLocks noChangeArrowheads="1"/>
          </p:cNvSpPr>
          <p:nvPr/>
        </p:nvSpPr>
        <p:spPr bwMode="auto">
          <a:xfrm>
            <a:off x="990600" y="2590800"/>
            <a:ext cx="6629400" cy="646113"/>
          </a:xfrm>
          <a:prstGeom prst="rect">
            <a:avLst/>
          </a:prstGeom>
          <a:noFill/>
          <a:ln w="9525">
            <a:noFill/>
            <a:miter lim="800000"/>
            <a:headEnd/>
            <a:tailEnd/>
          </a:ln>
        </p:spPr>
        <p:txBody>
          <a:bodyPr>
            <a:prstTxWarp prst="textNoShape">
              <a:avLst/>
            </a:prstTxWarp>
            <a:spAutoFit/>
          </a:bodyPr>
          <a:lstStyle/>
          <a:p>
            <a:r>
              <a:rPr lang="en-US">
                <a:latin typeface="+mj-lt"/>
              </a:rPr>
              <a:t>Setting different prices for products and services depending on individual buyers and purchase situations</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7FE4486-6110-984C-846B-F25EA8AF3D9E}" type="slidenum">
              <a:rPr lang="en-US" smtClean="0"/>
              <a:pPr/>
              <a:t>34</a:t>
            </a:fld>
            <a:endParaRPr lang="en-US"/>
          </a:p>
        </p:txBody>
      </p:sp>
      <p:sp>
        <p:nvSpPr>
          <p:cNvPr id="3" name="Footer Placeholder 2"/>
          <p:cNvSpPr>
            <a:spLocks noGrp="1"/>
          </p:cNvSpPr>
          <p:nvPr>
            <p:ph type="ftr" sz="quarter" idx="3"/>
          </p:nvPr>
        </p:nvSpPr>
        <p:spPr/>
        <p:txBody>
          <a:bodyPr/>
          <a:lstStyle/>
          <a:p>
            <a:r>
              <a:rPr lang="en-US" smtClean="0"/>
              <a:t>Dr. Morgan K. Ward</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964" y="1123333"/>
            <a:ext cx="6837048" cy="4127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6445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986220" y="345348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b="1">
                <a:latin typeface="+mj-lt"/>
              </a:rPr>
              <a:t>  Customer Effects </a:t>
            </a:r>
          </a:p>
        </p:txBody>
      </p:sp>
      <p:sp>
        <p:nvSpPr>
          <p:cNvPr id="30723" name="Rectangle 3"/>
          <p:cNvSpPr>
            <a:spLocks noChangeArrowheads="1"/>
          </p:cNvSpPr>
          <p:nvPr/>
        </p:nvSpPr>
        <p:spPr bwMode="auto">
          <a:xfrm>
            <a:off x="986220" y="2346993"/>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b="1">
                <a:latin typeface="+mj-lt"/>
              </a:rPr>
              <a:t>  Company Effects</a:t>
            </a:r>
          </a:p>
        </p:txBody>
      </p:sp>
      <p:sp>
        <p:nvSpPr>
          <p:cNvPr id="30724" name="Rectangle 4">
            <a:hlinkClick r:id="" action="ppaction://noaction"/>
          </p:cNvPr>
          <p:cNvSpPr>
            <a:spLocks noChangeArrowheads="1"/>
          </p:cNvSpPr>
          <p:nvPr/>
        </p:nvSpPr>
        <p:spPr bwMode="auto">
          <a:xfrm>
            <a:off x="1519620" y="2996280"/>
            <a:ext cx="5027613"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Times" pitchFamily="-1" charset="0"/>
              <a:buChar char="•"/>
            </a:pPr>
            <a:endParaRPr lang="en-US" sz="2400" b="1">
              <a:latin typeface="+mj-lt"/>
            </a:endParaRPr>
          </a:p>
        </p:txBody>
      </p:sp>
      <p:sp>
        <p:nvSpPr>
          <p:cNvPr id="30725" name="Rectangle 5"/>
          <p:cNvSpPr>
            <a:spLocks noChangeArrowheads="1"/>
          </p:cNvSpPr>
          <p:nvPr/>
        </p:nvSpPr>
        <p:spPr bwMode="auto">
          <a:xfrm>
            <a:off x="986220" y="4672680"/>
            <a:ext cx="7769225"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Wingdings" pitchFamily="-1" charset="2"/>
              <a:buChar char="§"/>
            </a:pPr>
            <a:r>
              <a:rPr lang="en-US" sz="2800" b="1">
                <a:latin typeface="+mj-lt"/>
              </a:rPr>
              <a:t>  Competitive Effects</a:t>
            </a:r>
          </a:p>
        </p:txBody>
      </p:sp>
      <p:sp>
        <p:nvSpPr>
          <p:cNvPr id="30726" name="Rectangle 6">
            <a:hlinkClick r:id="" action="ppaction://noaction"/>
          </p:cNvPr>
          <p:cNvSpPr>
            <a:spLocks noChangeArrowheads="1"/>
          </p:cNvSpPr>
          <p:nvPr/>
        </p:nvSpPr>
        <p:spPr bwMode="auto">
          <a:xfrm>
            <a:off x="1595820" y="5929980"/>
            <a:ext cx="5027613" cy="457200"/>
          </a:xfrm>
          <a:prstGeom prst="rect">
            <a:avLst/>
          </a:prstGeom>
          <a:noFill/>
          <a:ln w="9525">
            <a:noFill/>
            <a:miter lim="800000"/>
            <a:headEnd/>
            <a:tailEnd/>
          </a:ln>
          <a:effectLst/>
        </p:spPr>
        <p:txBody>
          <a:bodyPr wrap="none" anchor="ctr">
            <a:prstTxWarp prst="textNoShape">
              <a:avLst/>
            </a:prstTxWarp>
          </a:bodyPr>
          <a:lstStyle/>
          <a:p>
            <a:pPr>
              <a:buClr>
                <a:srgbClr val="CC3300"/>
              </a:buClr>
              <a:buFont typeface="Times" pitchFamily="-1" charset="0"/>
              <a:buChar char="•"/>
            </a:pPr>
            <a:endParaRPr lang="en-US" sz="2400" b="1">
              <a:latin typeface="+mj-lt"/>
            </a:endParaRPr>
          </a:p>
        </p:txBody>
      </p:sp>
      <p:sp>
        <p:nvSpPr>
          <p:cNvPr id="30728" name="Rectangle 8"/>
          <p:cNvSpPr>
            <a:spLocks noChangeArrowheads="1"/>
          </p:cNvSpPr>
          <p:nvPr/>
        </p:nvSpPr>
        <p:spPr bwMode="auto">
          <a:xfrm>
            <a:off x="-4380" y="405480"/>
            <a:ext cx="8991600" cy="1143000"/>
          </a:xfrm>
          <a:prstGeom prst="rect">
            <a:avLst/>
          </a:prstGeom>
          <a:noFill/>
          <a:ln w="9525">
            <a:noFill/>
            <a:miter lim="800000"/>
            <a:headEnd/>
            <a:tailEnd/>
          </a:ln>
          <a:effectLst/>
        </p:spPr>
        <p:txBody>
          <a:bodyPr anchor="ctr">
            <a:prstTxWarp prst="textNoShape">
              <a:avLst/>
            </a:prstTxWarp>
          </a:bodyPr>
          <a:lstStyle/>
          <a:p>
            <a:pPr algn="ctr"/>
            <a:r>
              <a:rPr lang="en-US" sz="4400">
                <a:solidFill>
                  <a:schemeClr val="tx2"/>
                </a:solidFill>
                <a:latin typeface="+mj-lt"/>
              </a:rPr>
              <a:t>Company, Customer and Competitive Effects on Pricing</a:t>
            </a:r>
          </a:p>
        </p:txBody>
      </p:sp>
      <p:sp>
        <p:nvSpPr>
          <p:cNvPr id="2" name="Right Brace 1"/>
          <p:cNvSpPr/>
          <p:nvPr/>
        </p:nvSpPr>
        <p:spPr>
          <a:xfrm>
            <a:off x="4947033" y="2346993"/>
            <a:ext cx="763587" cy="2630487"/>
          </a:xfrm>
          <a:prstGeom prst="rightBrace">
            <a:avLst/>
          </a:prstGeom>
        </p:spPr>
        <p:style>
          <a:lnRef idx="1">
            <a:schemeClr val="accent1"/>
          </a:lnRef>
          <a:fillRef idx="0">
            <a:schemeClr val="accent1"/>
          </a:fillRef>
          <a:effectRef idx="0">
            <a:schemeClr val="accent1"/>
          </a:effectRef>
          <a:fontRef idx="minor">
            <a:schemeClr val="tx1"/>
          </a:fontRef>
        </p:style>
        <p:txBody>
          <a:bodyPr anchor="ctr">
            <a:prstTxWarp prst="textNoShape">
              <a:avLst/>
            </a:prstTxWarp>
          </a:bodyPr>
          <a:lstStyle/>
          <a:p>
            <a:pPr algn="ctr">
              <a:defRPr/>
            </a:pPr>
            <a:endParaRPr lang="en-US">
              <a:latin typeface="+mj-lt"/>
            </a:endParaRPr>
          </a:p>
        </p:txBody>
      </p:sp>
      <p:sp>
        <p:nvSpPr>
          <p:cNvPr id="3" name="Rounded Rectangle 2"/>
          <p:cNvSpPr/>
          <p:nvPr/>
        </p:nvSpPr>
        <p:spPr>
          <a:xfrm>
            <a:off x="6015420" y="2767680"/>
            <a:ext cx="2438400" cy="2133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dirty="0">
                <a:solidFill>
                  <a:schemeClr val="bg1"/>
                </a:solidFill>
                <a:latin typeface="+mj-lt"/>
              </a:rPr>
              <a:t> As the final price is quoted, each of these has to be assessed</a:t>
            </a:r>
          </a:p>
        </p:txBody>
      </p:sp>
      <p:sp>
        <p:nvSpPr>
          <p:cNvPr id="30731" name="TextBox 3"/>
          <p:cNvSpPr txBox="1">
            <a:spLocks noChangeArrowheads="1"/>
          </p:cNvSpPr>
          <p:nvPr/>
        </p:nvSpPr>
        <p:spPr bwMode="auto">
          <a:xfrm>
            <a:off x="1824420" y="3874168"/>
            <a:ext cx="3122613" cy="646112"/>
          </a:xfrm>
          <a:prstGeom prst="rect">
            <a:avLst/>
          </a:prstGeom>
          <a:noFill/>
          <a:ln w="9525">
            <a:noFill/>
            <a:miter lim="800000"/>
            <a:headEnd/>
            <a:tailEnd/>
          </a:ln>
        </p:spPr>
        <p:txBody>
          <a:bodyPr>
            <a:prstTxWarp prst="textNoShape">
              <a:avLst/>
            </a:prstTxWarp>
            <a:spAutoFit/>
          </a:bodyPr>
          <a:lstStyle/>
          <a:p>
            <a:r>
              <a:rPr lang="en-US">
                <a:latin typeface="+mj-lt"/>
              </a:rPr>
              <a:t>How does price affect customer perceptions?</a:t>
            </a:r>
          </a:p>
        </p:txBody>
      </p:sp>
      <p:sp>
        <p:nvSpPr>
          <p:cNvPr id="30732" name="TextBox 11"/>
          <p:cNvSpPr txBox="1">
            <a:spLocks noChangeArrowheads="1"/>
          </p:cNvSpPr>
          <p:nvPr/>
        </p:nvSpPr>
        <p:spPr bwMode="auto">
          <a:xfrm>
            <a:off x="1824420" y="2767680"/>
            <a:ext cx="3122613" cy="646113"/>
          </a:xfrm>
          <a:prstGeom prst="rect">
            <a:avLst/>
          </a:prstGeom>
          <a:noFill/>
          <a:ln w="9525">
            <a:noFill/>
            <a:miter lim="800000"/>
            <a:headEnd/>
            <a:tailEnd/>
          </a:ln>
        </p:spPr>
        <p:txBody>
          <a:bodyPr>
            <a:prstTxWarp prst="textNoShape">
              <a:avLst/>
            </a:prstTxWarp>
            <a:spAutoFit/>
          </a:bodyPr>
          <a:lstStyle/>
          <a:p>
            <a:r>
              <a:rPr lang="en-US">
                <a:latin typeface="+mj-lt"/>
              </a:rPr>
              <a:t>How does price affect other items, costs, profits?</a:t>
            </a:r>
          </a:p>
        </p:txBody>
      </p:sp>
      <p:sp>
        <p:nvSpPr>
          <p:cNvPr id="30733" name="TextBox 12"/>
          <p:cNvSpPr txBox="1">
            <a:spLocks noChangeArrowheads="1"/>
          </p:cNvSpPr>
          <p:nvPr/>
        </p:nvSpPr>
        <p:spPr bwMode="auto">
          <a:xfrm>
            <a:off x="1824420" y="5093368"/>
            <a:ext cx="3122613" cy="369887"/>
          </a:xfrm>
          <a:prstGeom prst="rect">
            <a:avLst/>
          </a:prstGeom>
          <a:noFill/>
          <a:ln w="9525">
            <a:noFill/>
            <a:miter lim="800000"/>
            <a:headEnd/>
            <a:tailEnd/>
          </a:ln>
        </p:spPr>
        <p:txBody>
          <a:bodyPr>
            <a:prstTxWarp prst="textNoShape">
              <a:avLst/>
            </a:prstTxWarp>
            <a:spAutoFit/>
          </a:bodyPr>
          <a:lstStyle/>
          <a:p>
            <a:r>
              <a:rPr lang="en-US">
                <a:latin typeface="+mj-lt"/>
              </a:rPr>
              <a:t>How will competition react?</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3" descr="Fig14-6"/>
          <p:cNvPicPr>
            <a:picLocks noChangeAspect="1" noChangeArrowheads="1"/>
          </p:cNvPicPr>
          <p:nvPr/>
        </p:nvPicPr>
        <p:blipFill>
          <a:blip r:embed="rId3"/>
          <a:srcRect/>
          <a:stretch>
            <a:fillRect/>
          </a:stretch>
        </p:blipFill>
        <p:spPr bwMode="auto">
          <a:xfrm>
            <a:off x="457200" y="1613680"/>
            <a:ext cx="8231188" cy="4572000"/>
          </a:xfrm>
          <a:prstGeom prst="rect">
            <a:avLst/>
          </a:prstGeom>
          <a:noFill/>
          <a:ln w="9525">
            <a:noFill/>
            <a:miter lim="800000"/>
            <a:headEnd/>
            <a:tailEnd/>
          </a:ln>
        </p:spPr>
      </p:pic>
      <p:sp>
        <p:nvSpPr>
          <p:cNvPr id="31748" name="Rectangle 5"/>
          <p:cNvSpPr>
            <a:spLocks noChangeArrowheads="1"/>
          </p:cNvSpPr>
          <p:nvPr/>
        </p:nvSpPr>
        <p:spPr bwMode="auto">
          <a:xfrm>
            <a:off x="88900" y="311400"/>
            <a:ext cx="8991600" cy="1143000"/>
          </a:xfrm>
          <a:prstGeom prst="rect">
            <a:avLst/>
          </a:prstGeom>
          <a:noFill/>
          <a:ln w="9525">
            <a:noFill/>
            <a:miter lim="800000"/>
            <a:headEnd/>
            <a:tailEnd/>
          </a:ln>
          <a:effectLst/>
        </p:spPr>
        <p:txBody>
          <a:bodyPr anchor="ctr">
            <a:prstTxWarp prst="textNoShape">
              <a:avLst/>
            </a:prstTxWarp>
          </a:bodyPr>
          <a:lstStyle/>
          <a:p>
            <a:pPr algn="ctr"/>
            <a:r>
              <a:rPr lang="en-US" sz="4400">
                <a:solidFill>
                  <a:schemeClr val="tx2"/>
                </a:solidFill>
                <a:latin typeface="+mj-lt"/>
              </a:rPr>
              <a:t>Step 6: Make Special Adjustments to List or Quoted Prices</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44379" y="4459705"/>
            <a:ext cx="8783053" cy="238795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70" name="Rectangle 2"/>
          <p:cNvSpPr>
            <a:spLocks noGrp="1" noChangeArrowheads="1"/>
          </p:cNvSpPr>
          <p:nvPr>
            <p:ph type="title"/>
          </p:nvPr>
        </p:nvSpPr>
        <p:spPr>
          <a:xfrm>
            <a:off x="850232" y="274638"/>
            <a:ext cx="8077200" cy="1363802"/>
          </a:xfrm>
        </p:spPr>
        <p:txBody>
          <a:bodyPr>
            <a:normAutofit/>
          </a:bodyPr>
          <a:lstStyle/>
          <a:p>
            <a:pPr eaLnBrk="1" hangingPunct="1"/>
            <a:r>
              <a:rPr lang="en-US" sz="4000" dirty="0"/>
              <a:t>Legal Issues: </a:t>
            </a:r>
            <a:r>
              <a:rPr lang="en-US" sz="4000" dirty="0" smtClean="0"/>
              <a:t>Regulatory Aspects of Pricing</a:t>
            </a:r>
            <a:endParaRPr lang="en-US" sz="4000" dirty="0"/>
          </a:p>
        </p:txBody>
      </p:sp>
      <p:sp>
        <p:nvSpPr>
          <p:cNvPr id="17411" name="Rectangle 3"/>
          <p:cNvSpPr>
            <a:spLocks noGrp="1" noChangeArrowheads="1"/>
          </p:cNvSpPr>
          <p:nvPr>
            <p:ph type="body" idx="1"/>
          </p:nvPr>
        </p:nvSpPr>
        <p:spPr>
          <a:xfrm>
            <a:off x="609600" y="1638440"/>
            <a:ext cx="8382000" cy="5219560"/>
          </a:xfrm>
        </p:spPr>
        <p:txBody>
          <a:bodyPr>
            <a:normAutofit/>
          </a:bodyPr>
          <a:lstStyle/>
          <a:p>
            <a:pPr eaLnBrk="1" hangingPunct="1"/>
            <a:r>
              <a:rPr lang="en-US" sz="2800" dirty="0" smtClean="0"/>
              <a:t>Price Fixing</a:t>
            </a:r>
          </a:p>
          <a:p>
            <a:pPr lvl="1"/>
            <a:r>
              <a:rPr lang="en-US" dirty="0" smtClean="0"/>
              <a:t>Conspiracy across firms to set pricing across market</a:t>
            </a:r>
          </a:p>
          <a:p>
            <a:pPr eaLnBrk="1" hangingPunct="1"/>
            <a:r>
              <a:rPr lang="en-US" sz="2800" dirty="0" smtClean="0"/>
              <a:t>Price as a discriminatory tool</a:t>
            </a:r>
          </a:p>
          <a:p>
            <a:pPr lvl="1"/>
            <a:r>
              <a:rPr lang="en-US" dirty="0" smtClean="0"/>
              <a:t>Different prices charged to different customers</a:t>
            </a:r>
          </a:p>
          <a:p>
            <a:pPr lvl="2"/>
            <a:r>
              <a:rPr lang="en-US" dirty="0"/>
              <a:t>May be justified if justified based on (1) </a:t>
            </a:r>
            <a:r>
              <a:rPr lang="en-US" b="1" dirty="0"/>
              <a:t>different costs for different customers</a:t>
            </a:r>
            <a:r>
              <a:rPr lang="en-US" dirty="0"/>
              <a:t>, (2) seasonal or changing market conditions </a:t>
            </a:r>
            <a:r>
              <a:rPr lang="en-US" b="1" dirty="0"/>
              <a:t>and are not used to injure competition</a:t>
            </a:r>
          </a:p>
          <a:p>
            <a:pPr eaLnBrk="1" hangingPunct="1"/>
            <a:endParaRPr lang="en-US" sz="2800" dirty="0"/>
          </a:p>
          <a:p>
            <a:pPr lvl="1" eaLnBrk="1" hangingPunct="1"/>
            <a:endParaRPr lang="en-US" sz="2400" dirty="0"/>
          </a:p>
        </p:txBody>
      </p:sp>
      <p:pic>
        <p:nvPicPr>
          <p:cNvPr id="4" name="Picture 2" descr="http://i.huffpost.com/gadgets/slideshows/256129/slide_256129_1628331_free.jpg?13499060925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67" y="4723323"/>
            <a:ext cx="1819335" cy="12134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i.huffpost.com/gadgets/slideshows/256129/slide_256129_1628371_free.jpg?13499064666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1996" y="4723323"/>
            <a:ext cx="1704348" cy="12134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i.huffpost.com/gadgets/slideshows/256129/slide_256129_1628413_free.jpg?1349907015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8674" y="4739365"/>
            <a:ext cx="1819336" cy="12134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i.huffpost.com/gadgets/slideshows/256129/slide_256129_1628422_free.jpg?13499073066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2255" y="4723323"/>
            <a:ext cx="1419294" cy="12134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711116" y="6209533"/>
            <a:ext cx="1547102" cy="369332"/>
          </a:xfrm>
          <a:prstGeom prst="rect">
            <a:avLst/>
          </a:prstGeom>
          <a:noFill/>
        </p:spPr>
        <p:txBody>
          <a:bodyPr wrap="square" rtlCol="0">
            <a:spAutoFit/>
          </a:bodyPr>
          <a:lstStyle/>
          <a:p>
            <a:r>
              <a:rPr lang="en-US" dirty="0" smtClean="0">
                <a:latin typeface="Arial" pitchFamily="34" charset="0"/>
                <a:cs typeface="Arial" pitchFamily="34" charset="0"/>
              </a:rPr>
              <a:t>3.5 X more</a:t>
            </a:r>
            <a:endParaRPr lang="en-US" dirty="0">
              <a:latin typeface="Arial" pitchFamily="34" charset="0"/>
              <a:cs typeface="Arial" pitchFamily="34" charset="0"/>
            </a:endParaRPr>
          </a:p>
        </p:txBody>
      </p:sp>
      <p:sp>
        <p:nvSpPr>
          <p:cNvPr id="9" name="TextBox 8"/>
          <p:cNvSpPr txBox="1"/>
          <p:nvPr/>
        </p:nvSpPr>
        <p:spPr>
          <a:xfrm>
            <a:off x="7091572" y="6201331"/>
            <a:ext cx="1547102" cy="369332"/>
          </a:xfrm>
          <a:prstGeom prst="rect">
            <a:avLst/>
          </a:prstGeom>
          <a:solidFill>
            <a:schemeClr val="bg1"/>
          </a:solidFill>
        </p:spPr>
        <p:txBody>
          <a:bodyPr wrap="square" rtlCol="0">
            <a:spAutoFit/>
          </a:bodyPr>
          <a:lstStyle/>
          <a:p>
            <a:r>
              <a:rPr lang="en-US" dirty="0" smtClean="0">
                <a:latin typeface="Arial" pitchFamily="34" charset="0"/>
                <a:cs typeface="Arial" pitchFamily="34" charset="0"/>
              </a:rPr>
              <a:t>1/3 more </a:t>
            </a:r>
            <a:endParaRPr lang="en-US" dirty="0">
              <a:latin typeface="Arial" pitchFamily="34" charset="0"/>
              <a:cs typeface="Arial" pitchFamily="34" charset="0"/>
            </a:endParaRPr>
          </a:p>
        </p:txBody>
      </p:sp>
      <p:sp>
        <p:nvSpPr>
          <p:cNvPr id="10" name="TextBox 9"/>
          <p:cNvSpPr txBox="1"/>
          <p:nvPr/>
        </p:nvSpPr>
        <p:spPr>
          <a:xfrm>
            <a:off x="5052781" y="6201331"/>
            <a:ext cx="1763539" cy="646331"/>
          </a:xfrm>
          <a:prstGeom prst="rect">
            <a:avLst/>
          </a:prstGeom>
          <a:noFill/>
        </p:spPr>
        <p:txBody>
          <a:bodyPr wrap="square" rtlCol="0">
            <a:spAutoFit/>
          </a:bodyPr>
          <a:lstStyle/>
          <a:p>
            <a:r>
              <a:rPr lang="en-US" dirty="0" smtClean="0">
                <a:latin typeface="Arial" pitchFamily="34" charset="0"/>
                <a:cs typeface="Arial" pitchFamily="34" charset="0"/>
              </a:rPr>
              <a:t>Between </a:t>
            </a:r>
          </a:p>
          <a:p>
            <a:r>
              <a:rPr lang="en-US" dirty="0" smtClean="0">
                <a:latin typeface="Arial" pitchFamily="34" charset="0"/>
                <a:cs typeface="Arial" pitchFamily="34" charset="0"/>
              </a:rPr>
              <a:t>$200 - $2000+</a:t>
            </a:r>
            <a:endParaRPr lang="en-US"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blinds(horizontal)">
                                      <p:cBhvr>
                                        <p:cTn id="7" dur="500"/>
                                        <p:tgtEl>
                                          <p:spTgt spid="1741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411">
                                            <p:txEl>
                                              <p:pRg st="1" end="1"/>
                                            </p:txEl>
                                          </p:spTgt>
                                        </p:tgtEl>
                                        <p:attrNameLst>
                                          <p:attrName>style.visibility</p:attrName>
                                        </p:attrNameLst>
                                      </p:cBhvr>
                                      <p:to>
                                        <p:strVal val="visible"/>
                                      </p:to>
                                    </p:set>
                                    <p:animEffect transition="in" filter="blinds(horizontal)">
                                      <p:cBhvr>
                                        <p:cTn id="10" dur="500"/>
                                        <p:tgtEl>
                                          <p:spTgt spid="174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411">
                                            <p:txEl>
                                              <p:pRg st="2" end="2"/>
                                            </p:txEl>
                                          </p:spTgt>
                                        </p:tgtEl>
                                        <p:attrNameLst>
                                          <p:attrName>style.visibility</p:attrName>
                                        </p:attrNameLst>
                                      </p:cBhvr>
                                      <p:to>
                                        <p:strVal val="visible"/>
                                      </p:to>
                                    </p:set>
                                    <p:animEffect transition="in" filter="blinds(horizontal)">
                                      <p:cBhvr>
                                        <p:cTn id="15" dur="500"/>
                                        <p:tgtEl>
                                          <p:spTgt spid="17411">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411">
                                            <p:txEl>
                                              <p:pRg st="3" end="3"/>
                                            </p:txEl>
                                          </p:spTgt>
                                        </p:tgtEl>
                                        <p:attrNameLst>
                                          <p:attrName>style.visibility</p:attrName>
                                        </p:attrNameLst>
                                      </p:cBhvr>
                                      <p:to>
                                        <p:strVal val="visible"/>
                                      </p:to>
                                    </p:set>
                                    <p:animEffect transition="in" filter="blinds(horizontal)">
                                      <p:cBhvr>
                                        <p:cTn id="18" dur="500"/>
                                        <p:tgtEl>
                                          <p:spTgt spid="174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850232" y="274638"/>
            <a:ext cx="8077200" cy="1363802"/>
          </a:xfrm>
        </p:spPr>
        <p:txBody>
          <a:bodyPr>
            <a:normAutofit/>
          </a:bodyPr>
          <a:lstStyle/>
          <a:p>
            <a:pPr eaLnBrk="1" hangingPunct="1"/>
            <a:r>
              <a:rPr lang="en-US" sz="4000" dirty="0"/>
              <a:t>Legal Issues: </a:t>
            </a:r>
            <a:r>
              <a:rPr lang="en-US" sz="4000" dirty="0" smtClean="0"/>
              <a:t>Regulatory Aspects of Pricing</a:t>
            </a:r>
            <a:endParaRPr lang="en-US" sz="4000" dirty="0"/>
          </a:p>
        </p:txBody>
      </p:sp>
      <p:sp>
        <p:nvSpPr>
          <p:cNvPr id="17411" name="Rectangle 3"/>
          <p:cNvSpPr>
            <a:spLocks noGrp="1" noChangeArrowheads="1"/>
          </p:cNvSpPr>
          <p:nvPr>
            <p:ph type="body" idx="1"/>
          </p:nvPr>
        </p:nvSpPr>
        <p:spPr>
          <a:xfrm>
            <a:off x="609600" y="1638440"/>
            <a:ext cx="8382000" cy="5219560"/>
          </a:xfrm>
        </p:spPr>
        <p:txBody>
          <a:bodyPr>
            <a:normAutofit fontScale="92500" lnSpcReduction="20000"/>
          </a:bodyPr>
          <a:lstStyle/>
          <a:p>
            <a:pPr eaLnBrk="1" hangingPunct="1"/>
            <a:r>
              <a:rPr lang="en-US" sz="2800" dirty="0" smtClean="0"/>
              <a:t>Price Fixing</a:t>
            </a:r>
          </a:p>
          <a:p>
            <a:pPr lvl="1"/>
            <a:r>
              <a:rPr lang="en-US" dirty="0" smtClean="0"/>
              <a:t>Conspiracy across firms to set pricing across market</a:t>
            </a:r>
          </a:p>
          <a:p>
            <a:pPr eaLnBrk="1" hangingPunct="1"/>
            <a:r>
              <a:rPr lang="en-US" sz="2800" dirty="0" smtClean="0"/>
              <a:t>Price as a discriminatory tool</a:t>
            </a:r>
          </a:p>
          <a:p>
            <a:pPr lvl="1"/>
            <a:r>
              <a:rPr lang="en-US" dirty="0" smtClean="0"/>
              <a:t>Different prices charged to different customers</a:t>
            </a:r>
          </a:p>
          <a:p>
            <a:pPr lvl="2"/>
            <a:r>
              <a:rPr lang="en-US" dirty="0" smtClean="0"/>
              <a:t>May be justified if justified based on (1) </a:t>
            </a:r>
            <a:r>
              <a:rPr lang="en-US" b="1" dirty="0" smtClean="0"/>
              <a:t>different costs for different customers</a:t>
            </a:r>
            <a:r>
              <a:rPr lang="en-US" dirty="0" smtClean="0"/>
              <a:t>, (2) seasonal or changing market conditions </a:t>
            </a:r>
            <a:r>
              <a:rPr lang="en-US" b="1" dirty="0" smtClean="0"/>
              <a:t>and are not used to injure competition</a:t>
            </a:r>
          </a:p>
          <a:p>
            <a:pPr eaLnBrk="1" hangingPunct="1"/>
            <a:r>
              <a:rPr lang="en-US" sz="2800" dirty="0" smtClean="0"/>
              <a:t>Deceptive pricing</a:t>
            </a:r>
          </a:p>
          <a:p>
            <a:pPr lvl="1"/>
            <a:r>
              <a:rPr lang="en-US" dirty="0" smtClean="0"/>
              <a:t>Misleading customers</a:t>
            </a:r>
          </a:p>
          <a:p>
            <a:pPr eaLnBrk="1" hangingPunct="1"/>
            <a:r>
              <a:rPr lang="en-US" sz="2800" dirty="0" smtClean="0"/>
              <a:t>Geographical Pricing</a:t>
            </a:r>
          </a:p>
          <a:p>
            <a:pPr lvl="1"/>
            <a:r>
              <a:rPr lang="en-US" dirty="0" smtClean="0"/>
              <a:t>Could be legal if no conspiracy exists</a:t>
            </a:r>
          </a:p>
          <a:p>
            <a:pPr lvl="2"/>
            <a:r>
              <a:rPr lang="en-US" dirty="0"/>
              <a:t>in 1996, consumers sued </a:t>
            </a:r>
            <a:r>
              <a:rPr lang="en-US" dirty="0" smtClean="0"/>
              <a:t>VSC based </a:t>
            </a:r>
            <a:r>
              <a:rPr lang="en-US" dirty="0"/>
              <a:t>on allegations that Victoria's Secret distributed different versions of its catalog that offered different prices to different customer groups for the same items. </a:t>
            </a:r>
            <a:endParaRPr lang="en-US" dirty="0" smtClean="0"/>
          </a:p>
          <a:p>
            <a:pPr eaLnBrk="1" hangingPunct="1"/>
            <a:r>
              <a:rPr lang="en-US" sz="2800" dirty="0" smtClean="0"/>
              <a:t>Predatory Pricing</a:t>
            </a:r>
          </a:p>
          <a:p>
            <a:pPr lvl="1"/>
            <a:r>
              <a:rPr lang="en-US" dirty="0" smtClean="0"/>
              <a:t>Setting low prices to drive out competition</a:t>
            </a:r>
          </a:p>
          <a:p>
            <a:pPr eaLnBrk="1" hangingPunct="1"/>
            <a:endParaRPr lang="en-US" sz="2800" dirty="0"/>
          </a:p>
          <a:p>
            <a:pPr lvl="1" eaLnBrk="1" hangingPunct="1"/>
            <a:endParaRPr lang="en-US" sz="2400" dirty="0"/>
          </a:p>
        </p:txBody>
      </p:sp>
    </p:spTree>
    <p:extLst>
      <p:ext uri="{BB962C8B-B14F-4D97-AF65-F5344CB8AC3E}">
        <p14:creationId xmlns:p14="http://schemas.microsoft.com/office/powerpoint/2010/main" val="75538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blinds(horizontal)">
                                      <p:cBhvr>
                                        <p:cTn id="7" dur="500"/>
                                        <p:tgtEl>
                                          <p:spTgt spid="1741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411">
                                            <p:txEl>
                                              <p:pRg st="1" end="1"/>
                                            </p:txEl>
                                          </p:spTgt>
                                        </p:tgtEl>
                                        <p:attrNameLst>
                                          <p:attrName>style.visibility</p:attrName>
                                        </p:attrNameLst>
                                      </p:cBhvr>
                                      <p:to>
                                        <p:strVal val="visible"/>
                                      </p:to>
                                    </p:set>
                                    <p:animEffect transition="in" filter="blinds(horizontal)">
                                      <p:cBhvr>
                                        <p:cTn id="10" dur="500"/>
                                        <p:tgtEl>
                                          <p:spTgt spid="174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411">
                                            <p:txEl>
                                              <p:pRg st="2" end="2"/>
                                            </p:txEl>
                                          </p:spTgt>
                                        </p:tgtEl>
                                        <p:attrNameLst>
                                          <p:attrName>style.visibility</p:attrName>
                                        </p:attrNameLst>
                                      </p:cBhvr>
                                      <p:to>
                                        <p:strVal val="visible"/>
                                      </p:to>
                                    </p:set>
                                    <p:animEffect transition="in" filter="blinds(horizontal)">
                                      <p:cBhvr>
                                        <p:cTn id="15" dur="500"/>
                                        <p:tgtEl>
                                          <p:spTgt spid="17411">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411">
                                            <p:txEl>
                                              <p:pRg st="3" end="3"/>
                                            </p:txEl>
                                          </p:spTgt>
                                        </p:tgtEl>
                                        <p:attrNameLst>
                                          <p:attrName>style.visibility</p:attrName>
                                        </p:attrNameLst>
                                      </p:cBhvr>
                                      <p:to>
                                        <p:strVal val="visible"/>
                                      </p:to>
                                    </p:set>
                                    <p:animEffect transition="in" filter="blinds(horizontal)">
                                      <p:cBhvr>
                                        <p:cTn id="18" dur="500"/>
                                        <p:tgtEl>
                                          <p:spTgt spid="17411">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7411">
                                            <p:txEl>
                                              <p:pRg st="4" end="4"/>
                                            </p:txEl>
                                          </p:spTgt>
                                        </p:tgtEl>
                                        <p:attrNameLst>
                                          <p:attrName>style.visibility</p:attrName>
                                        </p:attrNameLst>
                                      </p:cBhvr>
                                      <p:to>
                                        <p:strVal val="visible"/>
                                      </p:to>
                                    </p:set>
                                    <p:animEffect transition="in" filter="blinds(horizontal)">
                                      <p:cBhvr>
                                        <p:cTn id="21" dur="500"/>
                                        <p:tgtEl>
                                          <p:spTgt spid="1741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7411">
                                            <p:txEl>
                                              <p:pRg st="5" end="5"/>
                                            </p:txEl>
                                          </p:spTgt>
                                        </p:tgtEl>
                                        <p:attrNameLst>
                                          <p:attrName>style.visibility</p:attrName>
                                        </p:attrNameLst>
                                      </p:cBhvr>
                                      <p:to>
                                        <p:strVal val="visible"/>
                                      </p:to>
                                    </p:set>
                                    <p:animEffect transition="in" filter="blinds(horizontal)">
                                      <p:cBhvr>
                                        <p:cTn id="26" dur="500"/>
                                        <p:tgtEl>
                                          <p:spTgt spid="17411">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7411">
                                            <p:txEl>
                                              <p:pRg st="6" end="6"/>
                                            </p:txEl>
                                          </p:spTgt>
                                        </p:tgtEl>
                                        <p:attrNameLst>
                                          <p:attrName>style.visibility</p:attrName>
                                        </p:attrNameLst>
                                      </p:cBhvr>
                                      <p:to>
                                        <p:strVal val="visible"/>
                                      </p:to>
                                    </p:set>
                                    <p:animEffect transition="in" filter="blinds(horizontal)">
                                      <p:cBhvr>
                                        <p:cTn id="29" dur="500"/>
                                        <p:tgtEl>
                                          <p:spTgt spid="17411">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7411">
                                            <p:txEl>
                                              <p:pRg st="7" end="7"/>
                                            </p:txEl>
                                          </p:spTgt>
                                        </p:tgtEl>
                                        <p:attrNameLst>
                                          <p:attrName>style.visibility</p:attrName>
                                        </p:attrNameLst>
                                      </p:cBhvr>
                                      <p:to>
                                        <p:strVal val="visible"/>
                                      </p:to>
                                    </p:set>
                                    <p:animEffect transition="in" filter="blinds(horizontal)">
                                      <p:cBhvr>
                                        <p:cTn id="34" dur="500"/>
                                        <p:tgtEl>
                                          <p:spTgt spid="17411">
                                            <p:txEl>
                                              <p:pRg st="7" end="7"/>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7411">
                                            <p:txEl>
                                              <p:pRg st="8" end="8"/>
                                            </p:txEl>
                                          </p:spTgt>
                                        </p:tgtEl>
                                        <p:attrNameLst>
                                          <p:attrName>style.visibility</p:attrName>
                                        </p:attrNameLst>
                                      </p:cBhvr>
                                      <p:to>
                                        <p:strVal val="visible"/>
                                      </p:to>
                                    </p:set>
                                    <p:animEffect transition="in" filter="blinds(horizontal)">
                                      <p:cBhvr>
                                        <p:cTn id="37" dur="500"/>
                                        <p:tgtEl>
                                          <p:spTgt spid="17411">
                                            <p:txEl>
                                              <p:pRg st="8" end="8"/>
                                            </p:txEl>
                                          </p:spTgt>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7411">
                                            <p:txEl>
                                              <p:pRg st="9" end="9"/>
                                            </p:txEl>
                                          </p:spTgt>
                                        </p:tgtEl>
                                        <p:attrNameLst>
                                          <p:attrName>style.visibility</p:attrName>
                                        </p:attrNameLst>
                                      </p:cBhvr>
                                      <p:to>
                                        <p:strVal val="visible"/>
                                      </p:to>
                                    </p:set>
                                    <p:animEffect transition="in" filter="blinds(horizontal)">
                                      <p:cBhvr>
                                        <p:cTn id="40" dur="500"/>
                                        <p:tgtEl>
                                          <p:spTgt spid="17411">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7411">
                                            <p:txEl>
                                              <p:pRg st="10" end="10"/>
                                            </p:txEl>
                                          </p:spTgt>
                                        </p:tgtEl>
                                        <p:attrNameLst>
                                          <p:attrName>style.visibility</p:attrName>
                                        </p:attrNameLst>
                                      </p:cBhvr>
                                      <p:to>
                                        <p:strVal val="visible"/>
                                      </p:to>
                                    </p:set>
                                    <p:animEffect transition="in" filter="blinds(horizontal)">
                                      <p:cBhvr>
                                        <p:cTn id="45" dur="500"/>
                                        <p:tgtEl>
                                          <p:spTgt spid="17411">
                                            <p:txEl>
                                              <p:pRg st="10" end="10"/>
                                            </p:txEl>
                                          </p:spTgt>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7411">
                                            <p:txEl>
                                              <p:pRg st="11" end="11"/>
                                            </p:txEl>
                                          </p:spTgt>
                                        </p:tgtEl>
                                        <p:attrNameLst>
                                          <p:attrName>style.visibility</p:attrName>
                                        </p:attrNameLst>
                                      </p:cBhvr>
                                      <p:to>
                                        <p:strVal val="visible"/>
                                      </p:to>
                                    </p:set>
                                    <p:animEffect transition="in" filter="blinds(horizontal)">
                                      <p:cBhvr>
                                        <p:cTn id="48" dur="500"/>
                                        <p:tgtEl>
                                          <p:spTgt spid="174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ChangeArrowheads="1"/>
          </p:cNvSpPr>
          <p:nvPr/>
        </p:nvSpPr>
        <p:spPr bwMode="auto">
          <a:xfrm>
            <a:off x="228600" y="340560"/>
            <a:ext cx="8686800" cy="914400"/>
          </a:xfrm>
          <a:prstGeom prst="rect">
            <a:avLst/>
          </a:prstGeom>
          <a:noFill/>
          <a:ln w="9525">
            <a:noFill/>
            <a:miter lim="800000"/>
            <a:headEnd/>
            <a:tailEnd/>
          </a:ln>
        </p:spPr>
        <p:txBody>
          <a:bodyPr anchor="ctr">
            <a:prstTxWarp prst="textNoShape">
              <a:avLst/>
            </a:prstTxWarp>
          </a:bodyPr>
          <a:lstStyle/>
          <a:p>
            <a:r>
              <a:rPr lang="en-US" sz="4400">
                <a:latin typeface="+mj-lt"/>
              </a:rPr>
              <a:t>Five most common deceptive pricing practices</a:t>
            </a:r>
          </a:p>
        </p:txBody>
      </p:sp>
      <p:pic>
        <p:nvPicPr>
          <p:cNvPr id="33796" name="Picture 4" descr="Fig14-9"/>
          <p:cNvPicPr>
            <a:picLocks noChangeAspect="1" noChangeArrowheads="1"/>
          </p:cNvPicPr>
          <p:nvPr/>
        </p:nvPicPr>
        <p:blipFill>
          <a:blip r:embed="rId3"/>
          <a:srcRect/>
          <a:stretch>
            <a:fillRect/>
          </a:stretch>
        </p:blipFill>
        <p:spPr bwMode="auto">
          <a:xfrm>
            <a:off x="483991" y="1566640"/>
            <a:ext cx="8231187" cy="5029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Prices for Same Product</a:t>
            </a:r>
            <a:endParaRPr lang="en-US" dirty="0"/>
          </a:p>
        </p:txBody>
      </p:sp>
      <p:sp>
        <p:nvSpPr>
          <p:cNvPr id="3" name="Slide Number Placeholder 2"/>
          <p:cNvSpPr>
            <a:spLocks noGrp="1"/>
          </p:cNvSpPr>
          <p:nvPr>
            <p:ph type="sldNum" sz="quarter" idx="12"/>
          </p:nvPr>
        </p:nvSpPr>
        <p:spPr/>
        <p:txBody>
          <a:bodyPr/>
          <a:lstStyle/>
          <a:p>
            <a:fld id="{B7FE4486-6110-984C-846B-F25EA8AF3D9E}" type="slidenum">
              <a:rPr lang="en-US" smtClean="0"/>
              <a:pPr/>
              <a:t>4</a:t>
            </a:fld>
            <a:endParaRPr lang="en-US"/>
          </a:p>
        </p:txBody>
      </p:sp>
      <p:sp>
        <p:nvSpPr>
          <p:cNvPr id="4" name="Content Placeholder 3"/>
          <p:cNvSpPr>
            <a:spLocks noGrp="1"/>
          </p:cNvSpPr>
          <p:nvPr>
            <p:ph sz="quarter" idx="1"/>
          </p:nvPr>
        </p:nvSpPr>
        <p:spPr>
          <a:xfrm>
            <a:off x="914400" y="1447800"/>
            <a:ext cx="7772400" cy="3653325"/>
          </a:xfrm>
        </p:spPr>
        <p:txBody>
          <a:bodyPr/>
          <a:lstStyle/>
          <a:p>
            <a:r>
              <a:rPr lang="en-US" dirty="0" smtClean="0"/>
              <a:t>Trader </a:t>
            </a:r>
            <a:r>
              <a:rPr lang="en-US" dirty="0"/>
              <a:t>Joe's vs. Central </a:t>
            </a:r>
            <a:r>
              <a:rPr lang="en-US" dirty="0" smtClean="0"/>
              <a:t>Market</a:t>
            </a:r>
          </a:p>
          <a:p>
            <a:pPr lvl="1"/>
            <a:r>
              <a:rPr lang="en-US" dirty="0"/>
              <a:t>B</a:t>
            </a:r>
            <a:r>
              <a:rPr lang="en-US" dirty="0" smtClean="0"/>
              <a:t>oth </a:t>
            </a:r>
            <a:r>
              <a:rPr lang="en-US" dirty="0"/>
              <a:t>sell high-end </a:t>
            </a:r>
            <a:r>
              <a:rPr lang="en-US" dirty="0" smtClean="0"/>
              <a:t>goods</a:t>
            </a:r>
          </a:p>
          <a:p>
            <a:pPr lvl="1"/>
            <a:r>
              <a:rPr lang="en-US" dirty="0"/>
              <a:t>Bubbies </a:t>
            </a:r>
            <a:r>
              <a:rPr lang="en-US" dirty="0" err="1"/>
              <a:t>Mochi</a:t>
            </a:r>
            <a:r>
              <a:rPr lang="en-US" dirty="0"/>
              <a:t> Ice Cream: </a:t>
            </a:r>
            <a:endParaRPr lang="en-US" dirty="0" smtClean="0"/>
          </a:p>
          <a:p>
            <a:pPr lvl="2"/>
            <a:r>
              <a:rPr lang="en-US" dirty="0" smtClean="0"/>
              <a:t>TJ's </a:t>
            </a:r>
            <a:r>
              <a:rPr lang="en-US" dirty="0"/>
              <a:t>sells the box of 9 pieces for $2.99; </a:t>
            </a:r>
            <a:endParaRPr lang="en-US" dirty="0" smtClean="0"/>
          </a:p>
          <a:p>
            <a:pPr lvl="2"/>
            <a:r>
              <a:rPr lang="en-US" dirty="0" smtClean="0"/>
              <a:t>Central </a:t>
            </a:r>
            <a:r>
              <a:rPr lang="en-US" dirty="0"/>
              <a:t>Market sells the same for $</a:t>
            </a:r>
            <a:r>
              <a:rPr lang="en-US" dirty="0" smtClean="0"/>
              <a:t>7.99</a:t>
            </a:r>
          </a:p>
          <a:p>
            <a:pPr marL="320040" lvl="1" indent="0">
              <a:buNone/>
            </a:pPr>
            <a:endParaRPr lang="en-US" dirty="0" smtClean="0"/>
          </a:p>
          <a:p>
            <a:pPr marL="320040" lvl="1" indent="0">
              <a:buNone/>
            </a:pPr>
            <a:endParaRPr lang="en-US" dirty="0" smtClean="0"/>
          </a:p>
        </p:txBody>
      </p:sp>
      <p:sp>
        <p:nvSpPr>
          <p:cNvPr id="5" name="Footer Placeholder 4"/>
          <p:cNvSpPr>
            <a:spLocks noGrp="1"/>
          </p:cNvSpPr>
          <p:nvPr>
            <p:ph type="ftr" sz="quarter" idx="3"/>
          </p:nvPr>
        </p:nvSpPr>
        <p:spPr/>
        <p:txBody>
          <a:bodyPr/>
          <a:lstStyle/>
          <a:p>
            <a:r>
              <a:rPr lang="en-US" smtClean="0"/>
              <a:t>Dr. Morgan K. Ward</a:t>
            </a:r>
            <a:endParaRPr lang="en-US" dirty="0"/>
          </a:p>
        </p:txBody>
      </p:sp>
    </p:spTree>
    <p:extLst>
      <p:ext uri="{BB962C8B-B14F-4D97-AF65-F5344CB8AC3E}">
        <p14:creationId xmlns:p14="http://schemas.microsoft.com/office/powerpoint/2010/main" val="3657671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6"/>
          <p:cNvSpPr>
            <a:spLocks noGrp="1" noChangeArrowheads="1"/>
          </p:cNvSpPr>
          <p:nvPr>
            <p:ph type="title"/>
          </p:nvPr>
        </p:nvSpPr>
        <p:spPr/>
        <p:txBody>
          <a:bodyPr/>
          <a:lstStyle/>
          <a:p>
            <a:pPr eaLnBrk="1" hangingPunct="1"/>
            <a:r>
              <a:rPr lang="en-US" sz="4000"/>
              <a:t>Legal Issues: Deceptive pricing</a:t>
            </a:r>
          </a:p>
        </p:txBody>
      </p:sp>
      <p:sp>
        <p:nvSpPr>
          <p:cNvPr id="47107" name="Rectangle 1027"/>
          <p:cNvSpPr>
            <a:spLocks noGrp="1" noChangeArrowheads="1"/>
          </p:cNvSpPr>
          <p:nvPr>
            <p:ph type="body" idx="1"/>
          </p:nvPr>
        </p:nvSpPr>
        <p:spPr>
          <a:xfrm>
            <a:off x="457200" y="1577920"/>
            <a:ext cx="8382000" cy="4724400"/>
          </a:xfrm>
        </p:spPr>
        <p:txBody>
          <a:bodyPr>
            <a:normAutofit lnSpcReduction="10000"/>
          </a:bodyPr>
          <a:lstStyle/>
          <a:p>
            <a:pPr eaLnBrk="1" hangingPunct="1">
              <a:lnSpc>
                <a:spcPct val="90000"/>
              </a:lnSpc>
            </a:pPr>
            <a:r>
              <a:rPr lang="en-US" sz="2800" dirty="0"/>
              <a:t>Bait and switch</a:t>
            </a:r>
          </a:p>
          <a:p>
            <a:pPr lvl="1" eaLnBrk="1" hangingPunct="1">
              <a:lnSpc>
                <a:spcPct val="90000"/>
              </a:lnSpc>
            </a:pPr>
            <a:r>
              <a:rPr lang="en-US" sz="2400" dirty="0"/>
              <a:t>You see an ad in the paper for your favorite SUV showing a monthly payment of $299 a month. It looks like a great deal, since, either according to simple math or someone you know who recently got this vehicle, the payment should be more like $500 a month. Keep in mind, people never read the fine print. You are very excited to get your new SUV for this low, low payment and show up on the lot. You mention the ad you saw in the paper. Lo and behold, the salesman regretfully informs you that the particular car has already been sold…</a:t>
            </a:r>
          </a:p>
          <a:p>
            <a:pPr eaLnBrk="1" hangingPunct="1">
              <a:lnSpc>
                <a:spcPct val="90000"/>
              </a:lnSpc>
            </a:pPr>
            <a:r>
              <a:rPr lang="en-US" sz="2800" dirty="0"/>
              <a:t>Conditional bargains</a:t>
            </a:r>
          </a:p>
          <a:p>
            <a:pPr lvl="1" eaLnBrk="1" hangingPunct="1">
              <a:lnSpc>
                <a:spcPct val="90000"/>
              </a:lnSpc>
            </a:pPr>
            <a:r>
              <a:rPr lang="en-US" sz="2400" dirty="0"/>
              <a:t>“Buy 1 get one 50</a:t>
            </a:r>
            <a:r>
              <a:rPr lang="en-US" sz="2400" dirty="0" smtClean="0"/>
              <a:t>%” – elevating the price of the first product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Effect transition="in" filter="blinds(horizontal)">
                                      <p:cBhvr>
                                        <p:cTn id="7" dur="500"/>
                                        <p:tgtEl>
                                          <p:spTgt spid="471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7107">
                                            <p:txEl>
                                              <p:pRg st="1" end="1"/>
                                            </p:txEl>
                                          </p:spTgt>
                                        </p:tgtEl>
                                        <p:attrNameLst>
                                          <p:attrName>style.visibility</p:attrName>
                                        </p:attrNameLst>
                                      </p:cBhvr>
                                      <p:to>
                                        <p:strVal val="visible"/>
                                      </p:to>
                                    </p:set>
                                    <p:animEffect transition="in" filter="blinds(horizontal)">
                                      <p:cBhvr>
                                        <p:cTn id="12" dur="500"/>
                                        <p:tgtEl>
                                          <p:spTgt spid="471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107">
                                            <p:txEl>
                                              <p:pRg st="2" end="2"/>
                                            </p:txEl>
                                          </p:spTgt>
                                        </p:tgtEl>
                                        <p:attrNameLst>
                                          <p:attrName>style.visibility</p:attrName>
                                        </p:attrNameLst>
                                      </p:cBhvr>
                                      <p:to>
                                        <p:strVal val="visible"/>
                                      </p:to>
                                    </p:set>
                                    <p:animEffect transition="in" filter="blinds(horizontal)">
                                      <p:cBhvr>
                                        <p:cTn id="17" dur="500"/>
                                        <p:tgtEl>
                                          <p:spTgt spid="4710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7107">
                                            <p:txEl>
                                              <p:pRg st="3" end="3"/>
                                            </p:txEl>
                                          </p:spTgt>
                                        </p:tgtEl>
                                        <p:attrNameLst>
                                          <p:attrName>style.visibility</p:attrName>
                                        </p:attrNameLst>
                                      </p:cBhvr>
                                      <p:to>
                                        <p:strVal val="visible"/>
                                      </p:to>
                                    </p:set>
                                    <p:animEffect transition="in" filter="blinds(horizontal)">
                                      <p:cBhvr>
                                        <p:cTn id="22" dur="500"/>
                                        <p:tgtEl>
                                          <p:spTgt spid="471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en-US"/>
              <a:t>Bait And Switch</a:t>
            </a:r>
          </a:p>
        </p:txBody>
      </p:sp>
      <p:pic>
        <p:nvPicPr>
          <p:cNvPr id="35843" name="Picture 2"/>
          <p:cNvPicPr>
            <a:picLocks noChangeAspect="1" noChangeArrowheads="1"/>
          </p:cNvPicPr>
          <p:nvPr/>
        </p:nvPicPr>
        <p:blipFill>
          <a:blip r:embed="rId2"/>
          <a:srcRect/>
          <a:stretch>
            <a:fillRect/>
          </a:stretch>
        </p:blipFill>
        <p:spPr bwMode="auto">
          <a:xfrm>
            <a:off x="3505200" y="1417638"/>
            <a:ext cx="5410200" cy="4622800"/>
          </a:xfrm>
          <a:prstGeom prst="rect">
            <a:avLst/>
          </a:prstGeom>
          <a:noFill/>
          <a:ln w="9525">
            <a:noFill/>
            <a:miter lim="800000"/>
            <a:headEnd/>
            <a:tailEnd/>
          </a:ln>
          <a:effectLst/>
        </p:spPr>
      </p:pic>
      <p:sp>
        <p:nvSpPr>
          <p:cNvPr id="35844" name="TextBox 3"/>
          <p:cNvSpPr txBox="1">
            <a:spLocks noChangeArrowheads="1"/>
          </p:cNvSpPr>
          <p:nvPr/>
        </p:nvSpPr>
        <p:spPr bwMode="auto">
          <a:xfrm>
            <a:off x="228600" y="1828800"/>
            <a:ext cx="3048000" cy="1200150"/>
          </a:xfrm>
          <a:prstGeom prst="rect">
            <a:avLst/>
          </a:prstGeom>
          <a:noFill/>
          <a:ln w="9525">
            <a:noFill/>
            <a:miter lim="800000"/>
            <a:headEnd/>
            <a:tailEnd/>
          </a:ln>
        </p:spPr>
        <p:txBody>
          <a:bodyPr>
            <a:prstTxWarp prst="textNoShape">
              <a:avLst/>
            </a:prstTxWarp>
            <a:spAutoFit/>
          </a:bodyPr>
          <a:lstStyle/>
          <a:p>
            <a:r>
              <a:rPr lang="en-US">
                <a:latin typeface="+mj-lt"/>
              </a:rPr>
              <a:t>Excludes all of the fashion brands (e.g. Oakley, Maui Jim) but no mention of this in advertisement.</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z="4000"/>
              <a:t>Legal Issues: Deceptive pricing…</a:t>
            </a:r>
          </a:p>
        </p:txBody>
      </p:sp>
      <p:sp>
        <p:nvSpPr>
          <p:cNvPr id="187395" name="Rectangle 3"/>
          <p:cNvSpPr>
            <a:spLocks noGrp="1" noChangeArrowheads="1"/>
          </p:cNvSpPr>
          <p:nvPr>
            <p:ph type="body" idx="1"/>
          </p:nvPr>
        </p:nvSpPr>
        <p:spPr>
          <a:xfrm>
            <a:off x="457200" y="1530880"/>
            <a:ext cx="8382000" cy="4724400"/>
          </a:xfrm>
        </p:spPr>
        <p:txBody>
          <a:bodyPr/>
          <a:lstStyle/>
          <a:p>
            <a:pPr eaLnBrk="1" hangingPunct="1"/>
            <a:r>
              <a:rPr lang="en-US" sz="2800" dirty="0"/>
              <a:t>Comparable value comparisons</a:t>
            </a:r>
          </a:p>
          <a:p>
            <a:pPr lvl="1" eaLnBrk="1" hangingPunct="1"/>
            <a:r>
              <a:rPr lang="en-US" sz="2400" dirty="0"/>
              <a:t>Retailer Doe advertises Brand X pens as having a </a:t>
            </a:r>
            <a:r>
              <a:rPr lang="en-US" sz="2400" dirty="0" smtClean="0"/>
              <a:t>Retail </a:t>
            </a:r>
            <a:r>
              <a:rPr lang="en-US" sz="2400" dirty="0"/>
              <a:t>Value $15.00, My Price $7.50,''</a:t>
            </a:r>
          </a:p>
          <a:p>
            <a:pPr eaLnBrk="1" hangingPunct="1"/>
            <a:r>
              <a:rPr lang="en-US" sz="2800" dirty="0"/>
              <a:t>Comparisons with suggested prices</a:t>
            </a:r>
          </a:p>
          <a:p>
            <a:pPr lvl="1" eaLnBrk="1" hangingPunct="1"/>
            <a:r>
              <a:rPr lang="en-US" sz="2400" dirty="0"/>
              <a:t>“Manufacturer’s suggested retail price is $10, our price $7.50”</a:t>
            </a:r>
          </a:p>
          <a:p>
            <a:pPr eaLnBrk="1" hangingPunct="1"/>
            <a:r>
              <a:rPr lang="en-US" sz="2800" dirty="0"/>
              <a:t>Former price comparisons</a:t>
            </a:r>
          </a:p>
          <a:p>
            <a:pPr lvl="1" eaLnBrk="1" hangingPunct="1"/>
            <a:r>
              <a:rPr lang="en-US" sz="2400" dirty="0"/>
              <a:t>Price based on mark up should be $7.50. The retailer sells it at $10 for a couple of weeks and then marks it down to $7.50 and advertises the “deal”</a:t>
            </a:r>
          </a:p>
          <a:p>
            <a:pPr lvl="1" eaLnBrk="1" hangingPunct="1">
              <a:buFont typeface="Wingdings" pitchFamily="-1" charset="2"/>
              <a:buNone/>
            </a:pP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7395">
                                            <p:txEl>
                                              <p:pRg st="0" end="0"/>
                                            </p:txEl>
                                          </p:spTgt>
                                        </p:tgtEl>
                                        <p:attrNameLst>
                                          <p:attrName>style.visibility</p:attrName>
                                        </p:attrNameLst>
                                      </p:cBhvr>
                                      <p:to>
                                        <p:strVal val="visible"/>
                                      </p:to>
                                    </p:set>
                                    <p:animEffect transition="in" filter="blinds(horizontal)">
                                      <p:cBhvr>
                                        <p:cTn id="7" dur="500"/>
                                        <p:tgtEl>
                                          <p:spTgt spid="1873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7395">
                                            <p:txEl>
                                              <p:pRg st="1" end="1"/>
                                            </p:txEl>
                                          </p:spTgt>
                                        </p:tgtEl>
                                        <p:attrNameLst>
                                          <p:attrName>style.visibility</p:attrName>
                                        </p:attrNameLst>
                                      </p:cBhvr>
                                      <p:to>
                                        <p:strVal val="visible"/>
                                      </p:to>
                                    </p:set>
                                    <p:animEffect transition="in" filter="blinds(horizontal)">
                                      <p:cBhvr>
                                        <p:cTn id="12" dur="500"/>
                                        <p:tgtEl>
                                          <p:spTgt spid="1873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7395">
                                            <p:txEl>
                                              <p:pRg st="2" end="2"/>
                                            </p:txEl>
                                          </p:spTgt>
                                        </p:tgtEl>
                                        <p:attrNameLst>
                                          <p:attrName>style.visibility</p:attrName>
                                        </p:attrNameLst>
                                      </p:cBhvr>
                                      <p:to>
                                        <p:strVal val="visible"/>
                                      </p:to>
                                    </p:set>
                                    <p:animEffect transition="in" filter="blinds(horizontal)">
                                      <p:cBhvr>
                                        <p:cTn id="17" dur="500"/>
                                        <p:tgtEl>
                                          <p:spTgt spid="1873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7395">
                                            <p:txEl>
                                              <p:pRg st="3" end="3"/>
                                            </p:txEl>
                                          </p:spTgt>
                                        </p:tgtEl>
                                        <p:attrNameLst>
                                          <p:attrName>style.visibility</p:attrName>
                                        </p:attrNameLst>
                                      </p:cBhvr>
                                      <p:to>
                                        <p:strVal val="visible"/>
                                      </p:to>
                                    </p:set>
                                    <p:animEffect transition="in" filter="blinds(horizontal)">
                                      <p:cBhvr>
                                        <p:cTn id="22" dur="500"/>
                                        <p:tgtEl>
                                          <p:spTgt spid="18739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7395">
                                            <p:txEl>
                                              <p:pRg st="4" end="4"/>
                                            </p:txEl>
                                          </p:spTgt>
                                        </p:tgtEl>
                                        <p:attrNameLst>
                                          <p:attrName>style.visibility</p:attrName>
                                        </p:attrNameLst>
                                      </p:cBhvr>
                                      <p:to>
                                        <p:strVal val="visible"/>
                                      </p:to>
                                    </p:set>
                                    <p:animEffect transition="in" filter="blinds(horizontal)">
                                      <p:cBhvr>
                                        <p:cTn id="27" dur="500"/>
                                        <p:tgtEl>
                                          <p:spTgt spid="18739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7395">
                                            <p:txEl>
                                              <p:pRg st="5" end="5"/>
                                            </p:txEl>
                                          </p:spTgt>
                                        </p:tgtEl>
                                        <p:attrNameLst>
                                          <p:attrName>style.visibility</p:attrName>
                                        </p:attrNameLst>
                                      </p:cBhvr>
                                      <p:to>
                                        <p:strVal val="visible"/>
                                      </p:to>
                                    </p:set>
                                    <p:animEffect transition="in" filter="blinds(horizontal)">
                                      <p:cBhvr>
                                        <p:cTn id="32" dur="500"/>
                                        <p:tgtEl>
                                          <p:spTgt spid="1873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build="p" bldLvl="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914400" y="-38962"/>
            <a:ext cx="7772400" cy="1143000"/>
          </a:xfrm>
        </p:spPr>
        <p:txBody>
          <a:bodyPr/>
          <a:lstStyle/>
          <a:p>
            <a:pPr eaLnBrk="1" hangingPunct="1"/>
            <a:r>
              <a:rPr lang="en-US" dirty="0"/>
              <a:t>Legal issues: Predatory pricing</a:t>
            </a:r>
          </a:p>
        </p:txBody>
      </p:sp>
      <p:sp>
        <p:nvSpPr>
          <p:cNvPr id="37891" name="Rectangle 3"/>
          <p:cNvSpPr>
            <a:spLocks noGrp="1" noChangeArrowheads="1"/>
          </p:cNvSpPr>
          <p:nvPr>
            <p:ph type="body" idx="1"/>
          </p:nvPr>
        </p:nvSpPr>
        <p:spPr>
          <a:xfrm>
            <a:off x="914400" y="1134200"/>
            <a:ext cx="7772400" cy="4572000"/>
          </a:xfrm>
        </p:spPr>
        <p:txBody>
          <a:bodyPr/>
          <a:lstStyle/>
          <a:p>
            <a:pPr eaLnBrk="1" hangingPunct="1"/>
            <a:r>
              <a:rPr lang="en-US"/>
              <a:t>Setting very low prices to reduce competition</a:t>
            </a:r>
          </a:p>
          <a:p>
            <a:pPr eaLnBrk="1" hangingPunct="1"/>
            <a:r>
              <a:rPr lang="en-US"/>
              <a:t>Example</a:t>
            </a:r>
          </a:p>
          <a:p>
            <a:pPr lvl="1" eaLnBrk="1" hangingPunct="1"/>
            <a:endParaRPr lang="en-US"/>
          </a:p>
        </p:txBody>
      </p:sp>
      <p:sp>
        <p:nvSpPr>
          <p:cNvPr id="37892" name="Text Box 4"/>
          <p:cNvSpPr txBox="1">
            <a:spLocks noChangeArrowheads="1"/>
          </p:cNvSpPr>
          <p:nvPr/>
        </p:nvSpPr>
        <p:spPr bwMode="auto">
          <a:xfrm>
            <a:off x="457200" y="3344000"/>
            <a:ext cx="8229600" cy="3323987"/>
          </a:xfrm>
          <a:prstGeom prst="rect">
            <a:avLst/>
          </a:prstGeom>
          <a:noFill/>
          <a:ln w="9525">
            <a:noFill/>
            <a:miter lim="800000"/>
            <a:headEnd/>
            <a:tailEnd/>
          </a:ln>
        </p:spPr>
        <p:txBody>
          <a:bodyPr>
            <a:prstTxWarp prst="textNoShape">
              <a:avLst/>
            </a:prstTxWarp>
            <a:spAutoFit/>
          </a:bodyPr>
          <a:lstStyle/>
          <a:p>
            <a:r>
              <a:rPr lang="en-US" sz="2000" i="1" u="sng" dirty="0">
                <a:latin typeface="+mj-lt"/>
                <a:ea typeface="Arial" pitchFamily="-1" charset="0"/>
                <a:cs typeface="Arial" pitchFamily="-1" charset="0"/>
              </a:rPr>
              <a:t>American Airlines vs. small airlines (Vanguard, Sun Jet and Western Pacific)</a:t>
            </a:r>
          </a:p>
          <a:p>
            <a:r>
              <a:rPr lang="en-US" sz="2000" dirty="0">
                <a:latin typeface="+mj-lt"/>
                <a:ea typeface="Arial" pitchFamily="-1" charset="0"/>
                <a:cs typeface="Arial" pitchFamily="-1" charset="0"/>
              </a:rPr>
              <a:t/>
            </a:r>
            <a:br>
              <a:rPr lang="en-US" sz="2000" dirty="0">
                <a:latin typeface="+mj-lt"/>
                <a:ea typeface="Arial" pitchFamily="-1" charset="0"/>
                <a:cs typeface="Arial" pitchFamily="-1" charset="0"/>
              </a:rPr>
            </a:br>
            <a:r>
              <a:rPr lang="en-US" sz="2000" dirty="0">
                <a:latin typeface="+mj-lt"/>
                <a:ea typeface="Arial" pitchFamily="-1" charset="0"/>
                <a:cs typeface="Arial" pitchFamily="-1" charset="0"/>
              </a:rPr>
              <a:t>Average price Dallas – Kansas City before competition = $108</a:t>
            </a:r>
          </a:p>
          <a:p>
            <a:r>
              <a:rPr lang="en-US" sz="2000" dirty="0">
                <a:latin typeface="+mj-lt"/>
                <a:ea typeface="Arial" pitchFamily="-1" charset="0"/>
                <a:cs typeface="Arial" pitchFamily="-1" charset="0"/>
              </a:rPr>
              <a:t/>
            </a:r>
            <a:br>
              <a:rPr lang="en-US" sz="2000" dirty="0">
                <a:latin typeface="+mj-lt"/>
                <a:ea typeface="Arial" pitchFamily="-1" charset="0"/>
                <a:cs typeface="Arial" pitchFamily="-1" charset="0"/>
              </a:rPr>
            </a:br>
            <a:r>
              <a:rPr lang="en-US" sz="2000" dirty="0">
                <a:latin typeface="+mj-lt"/>
                <a:ea typeface="Arial" pitchFamily="-1" charset="0"/>
                <a:cs typeface="Arial" pitchFamily="-1" charset="0"/>
              </a:rPr>
              <a:t>Dropped to $80 with competition plus doubled number of flights</a:t>
            </a:r>
          </a:p>
          <a:p>
            <a:r>
              <a:rPr lang="en-US" sz="2000" dirty="0">
                <a:latin typeface="+mj-lt"/>
                <a:ea typeface="Arial" pitchFamily="-1" charset="0"/>
                <a:cs typeface="Arial" pitchFamily="-1" charset="0"/>
              </a:rPr>
              <a:t/>
            </a:r>
            <a:br>
              <a:rPr lang="en-US" sz="2000" dirty="0">
                <a:latin typeface="+mj-lt"/>
                <a:ea typeface="Arial" pitchFamily="-1" charset="0"/>
                <a:cs typeface="Arial" pitchFamily="-1" charset="0"/>
              </a:rPr>
            </a:br>
            <a:r>
              <a:rPr lang="en-US" sz="2000" dirty="0">
                <a:latin typeface="+mj-lt"/>
                <a:ea typeface="Arial" pitchFamily="-1" charset="0"/>
                <a:cs typeface="Arial" pitchFamily="-1" charset="0"/>
              </a:rPr>
              <a:t>After competition gave up, fares went up to $147 and number of flights were scaled back</a:t>
            </a:r>
          </a:p>
          <a:p>
            <a:pPr>
              <a:spcBef>
                <a:spcPct val="50000"/>
              </a:spcBef>
            </a:pPr>
            <a:endParaRPr lang="en-US" sz="2000" dirty="0">
              <a:latin typeface="+mj-lt"/>
              <a:ea typeface="Arial" pitchFamily="-1" charset="0"/>
              <a:cs typeface="Arial" pitchFamily="-1" charset="0"/>
            </a:endParaRPr>
          </a:p>
        </p:txBody>
      </p:sp>
      <p:pic>
        <p:nvPicPr>
          <p:cNvPr id="37893" name="Picture 5" descr="aa"/>
          <p:cNvPicPr>
            <a:picLocks noChangeAspect="1" noChangeArrowheads="1"/>
          </p:cNvPicPr>
          <p:nvPr/>
        </p:nvPicPr>
        <p:blipFill>
          <a:blip r:embed="rId3"/>
          <a:srcRect/>
          <a:stretch>
            <a:fillRect/>
          </a:stretch>
        </p:blipFill>
        <p:spPr bwMode="auto">
          <a:xfrm>
            <a:off x="3200400" y="2048600"/>
            <a:ext cx="1428750" cy="13065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Review</a:t>
            </a:r>
            <a:endParaRPr lang="en-US" dirty="0"/>
          </a:p>
        </p:txBody>
      </p:sp>
      <p:sp>
        <p:nvSpPr>
          <p:cNvPr id="5" name="Slide Number Placeholder 4"/>
          <p:cNvSpPr>
            <a:spLocks noGrp="1"/>
          </p:cNvSpPr>
          <p:nvPr>
            <p:ph type="sldNum" sz="quarter" idx="12"/>
          </p:nvPr>
        </p:nvSpPr>
        <p:spPr/>
        <p:txBody>
          <a:bodyPr/>
          <a:lstStyle/>
          <a:p>
            <a:fld id="{BEEE9058-9607-1947-8BA0-61434F010E97}" type="slidenum">
              <a:rPr lang="en-US" smtClean="0"/>
              <a:pPr/>
              <a:t>44</a:t>
            </a:fld>
            <a:endParaRPr lang="en-US"/>
          </a:p>
        </p:txBody>
      </p:sp>
      <p:sp>
        <p:nvSpPr>
          <p:cNvPr id="7" name="Content Placeholder 6"/>
          <p:cNvSpPr>
            <a:spLocks noGrp="1"/>
          </p:cNvSpPr>
          <p:nvPr>
            <p:ph sz="quarter" idx="1"/>
          </p:nvPr>
        </p:nvSpPr>
        <p:spPr/>
        <p:txBody>
          <a:bodyPr/>
          <a:lstStyle/>
          <a:p>
            <a:r>
              <a:rPr lang="en-US" dirty="0" smtClean="0"/>
              <a:t>What are the six steps of pricing?</a:t>
            </a:r>
          </a:p>
          <a:p>
            <a:r>
              <a:rPr lang="en-US" dirty="0" smtClean="0"/>
              <a:t>What are the four approaches of setting a price?</a:t>
            </a:r>
          </a:p>
          <a:p>
            <a:r>
              <a:rPr lang="en-US" dirty="0" smtClean="0"/>
              <a:t>What are the demand-oriented approaches?</a:t>
            </a:r>
          </a:p>
          <a:p>
            <a:r>
              <a:rPr lang="en-US" dirty="0" smtClean="0"/>
              <a:t>What is an example of deceptive pricing?</a:t>
            </a:r>
          </a:p>
        </p:txBody>
      </p:sp>
      <p:sp>
        <p:nvSpPr>
          <p:cNvPr id="4" name="Footer Placeholder 3"/>
          <p:cNvSpPr>
            <a:spLocks noGrp="1"/>
          </p:cNvSpPr>
          <p:nvPr>
            <p:ph type="ftr" sz="quarter" idx="3"/>
          </p:nvPr>
        </p:nvSpPr>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smtClean="0"/>
              <a:t>Preview</a:t>
            </a:r>
            <a:endParaRPr lang="en-US" dirty="0"/>
          </a:p>
        </p:txBody>
      </p:sp>
      <p:sp>
        <p:nvSpPr>
          <p:cNvPr id="4099" name="Rectangle 3"/>
          <p:cNvSpPr>
            <a:spLocks noGrp="1" noChangeArrowheads="1"/>
          </p:cNvSpPr>
          <p:nvPr>
            <p:ph type="body" idx="1"/>
          </p:nvPr>
        </p:nvSpPr>
        <p:spPr/>
        <p:txBody>
          <a:bodyPr/>
          <a:lstStyle/>
          <a:p>
            <a:r>
              <a:rPr lang="en-US" dirty="0" smtClean="0"/>
              <a:t>Steps to setting a price</a:t>
            </a:r>
          </a:p>
          <a:p>
            <a:r>
              <a:rPr lang="en-US" dirty="0" smtClean="0"/>
              <a:t>Pricing approaches</a:t>
            </a:r>
            <a:endParaRPr lang="en-US" dirty="0"/>
          </a:p>
        </p:txBody>
      </p:sp>
      <p:sp>
        <p:nvSpPr>
          <p:cNvPr id="4"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5</a:t>
            </a:fld>
            <a:endParaRPr lang="en-US" dirty="0"/>
          </a:p>
        </p:txBody>
      </p:sp>
      <p:sp>
        <p:nvSpPr>
          <p:cNvPr id="5" name="Footer Placeholder 3"/>
          <p:cNvSpPr>
            <a:spLocks noGrp="1"/>
          </p:cNvSpPr>
          <p:nvPr>
            <p:ph type="ftr" sz="quarter" idx="3"/>
          </p:nvPr>
        </p:nvSpPr>
        <p:spPr>
          <a:xfrm>
            <a:off x="914400" y="6172200"/>
            <a:ext cx="3962400" cy="457200"/>
          </a:xfrm>
        </p:spPr>
        <p:txBody>
          <a:bodyPr/>
          <a:lstStyle/>
          <a:p>
            <a:r>
              <a:rPr lang="en-US" dirty="0" smtClean="0"/>
              <a:t>Dr. Morgan K. Ward</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Steps of Setting Price</a:t>
            </a:r>
            <a:endParaRPr lang="en-US" dirty="0"/>
          </a:p>
        </p:txBody>
      </p:sp>
      <p:sp>
        <p:nvSpPr>
          <p:cNvPr id="3" name="Slide Number Placeholder 2"/>
          <p:cNvSpPr>
            <a:spLocks noGrp="1"/>
          </p:cNvSpPr>
          <p:nvPr>
            <p:ph type="sldNum" sz="quarter" idx="12"/>
          </p:nvPr>
        </p:nvSpPr>
        <p:spPr/>
        <p:txBody>
          <a:bodyPr/>
          <a:lstStyle/>
          <a:p>
            <a:fld id="{B7FE4486-6110-984C-846B-F25EA8AF3D9E}" type="slidenum">
              <a:rPr lang="en-US" smtClean="0"/>
              <a:pPr/>
              <a:t>6</a:t>
            </a:fld>
            <a:endParaRPr lang="en-US"/>
          </a:p>
        </p:txBody>
      </p:sp>
      <p:sp>
        <p:nvSpPr>
          <p:cNvPr id="5" name="Footer Placeholder 4"/>
          <p:cNvSpPr>
            <a:spLocks noGrp="1"/>
          </p:cNvSpPr>
          <p:nvPr>
            <p:ph type="ftr" sz="quarter" idx="3"/>
          </p:nvPr>
        </p:nvSpPr>
        <p:spPr/>
        <p:txBody>
          <a:bodyPr/>
          <a:lstStyle/>
          <a:p>
            <a:r>
              <a:rPr lang="en-US" smtClean="0"/>
              <a:t>Dr. Morgan K. Ward</a:t>
            </a:r>
            <a:endParaRPr lang="en-US" dirty="0"/>
          </a:p>
        </p:txBody>
      </p:sp>
      <p:pic>
        <p:nvPicPr>
          <p:cNvPr id="6" name="Picture 4" descr="Fig14-1"/>
          <p:cNvPicPr>
            <a:picLocks noGrp="1" noChangeAspect="1" noChangeArrowheads="1"/>
          </p:cNvPicPr>
          <p:nvPr>
            <p:ph sz="quarter" idx="1"/>
          </p:nvPr>
        </p:nvPicPr>
        <p:blipFill>
          <a:blip r:embed="rId2"/>
          <a:srcRect t="-30867" b="-30867"/>
          <a:stretch>
            <a:fillRect/>
          </a:stretch>
        </p:blipFill>
        <p:spPr bwMode="auto">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t>Setting the Price of Products</a:t>
            </a:r>
          </a:p>
        </p:txBody>
      </p:sp>
      <p:sp>
        <p:nvSpPr>
          <p:cNvPr id="5123" name="Rectangle 3"/>
          <p:cNvSpPr>
            <a:spLocks noGrp="1" noChangeArrowheads="1"/>
          </p:cNvSpPr>
          <p:nvPr>
            <p:ph type="body" idx="1"/>
          </p:nvPr>
        </p:nvSpPr>
        <p:spPr>
          <a:xfrm>
            <a:off x="76200" y="1646238"/>
            <a:ext cx="9067800" cy="4525962"/>
          </a:xfrm>
        </p:spPr>
        <p:txBody>
          <a:bodyPr/>
          <a:lstStyle/>
          <a:p>
            <a:pPr eaLnBrk="1" hangingPunct="1">
              <a:lnSpc>
                <a:spcPct val="90000"/>
              </a:lnSpc>
              <a:spcBef>
                <a:spcPct val="0"/>
              </a:spcBef>
            </a:pPr>
            <a:r>
              <a:rPr lang="en-US" sz="2800" b="1"/>
              <a:t>Based on the product costs and marketplace factors, a manager sets the final price using… </a:t>
            </a:r>
            <a:endParaRPr lang="en-US"/>
          </a:p>
        </p:txBody>
      </p:sp>
      <p:sp>
        <p:nvSpPr>
          <p:cNvPr id="5124" name="AutoShape 5"/>
          <p:cNvSpPr>
            <a:spLocks noChangeArrowheads="1"/>
          </p:cNvSpPr>
          <p:nvPr/>
        </p:nvSpPr>
        <p:spPr bwMode="auto">
          <a:xfrm rot="5400000">
            <a:off x="3816350" y="75950"/>
            <a:ext cx="1066800" cy="6235700"/>
          </a:xfrm>
          <a:prstGeom prst="homePlate">
            <a:avLst>
              <a:gd name="adj" fmla="val 14407"/>
            </a:avLst>
          </a:prstGeom>
          <a:solidFill>
            <a:srgbClr val="C0C0C0"/>
          </a:solidFill>
          <a:ln w="6350">
            <a:noFill/>
            <a:miter lim="800000"/>
            <a:headEnd/>
            <a:tailEnd/>
          </a:ln>
          <a:effectLst/>
        </p:spPr>
        <p:txBody>
          <a:bodyPr wrap="none" lIns="0" tIns="0" rIns="0" bIns="0" anchor="ctr">
            <a:prstTxWarp prst="textNoShape">
              <a:avLst/>
            </a:prstTxWarp>
          </a:bodyPr>
          <a:lstStyle/>
          <a:p>
            <a:endParaRPr lang="en-US">
              <a:latin typeface="+mj-lt"/>
            </a:endParaRPr>
          </a:p>
        </p:txBody>
      </p:sp>
      <p:sp>
        <p:nvSpPr>
          <p:cNvPr id="5125" name="Rectangle 7"/>
          <p:cNvSpPr>
            <a:spLocks noChangeArrowheads="1"/>
          </p:cNvSpPr>
          <p:nvPr/>
        </p:nvSpPr>
        <p:spPr bwMode="auto">
          <a:xfrm>
            <a:off x="304800" y="3803400"/>
            <a:ext cx="1981200" cy="2216150"/>
          </a:xfrm>
          <a:prstGeom prst="rect">
            <a:avLst/>
          </a:prstGeom>
          <a:solidFill>
            <a:schemeClr val="bg1"/>
          </a:solidFill>
          <a:ln w="28575">
            <a:solidFill>
              <a:schemeClr val="bg2"/>
            </a:solidFill>
            <a:miter lim="800000"/>
            <a:headEnd/>
            <a:tailEnd/>
          </a:ln>
          <a:effectLst/>
        </p:spPr>
        <p:txBody>
          <a:bodyPr wrap="none" lIns="0" tIns="0" rIns="0" bIns="0" anchor="ctr">
            <a:prstTxWarp prst="textNoShape">
              <a:avLst/>
            </a:prstTxWarp>
          </a:bodyPr>
          <a:lstStyle/>
          <a:p>
            <a:endParaRPr lang="en-US">
              <a:latin typeface="+mj-lt"/>
            </a:endParaRPr>
          </a:p>
        </p:txBody>
      </p:sp>
      <p:sp>
        <p:nvSpPr>
          <p:cNvPr id="13320" name="Rectangle 8"/>
          <p:cNvSpPr>
            <a:spLocks noChangeArrowheads="1"/>
          </p:cNvSpPr>
          <p:nvPr/>
        </p:nvSpPr>
        <p:spPr bwMode="auto">
          <a:xfrm>
            <a:off x="2362200" y="3803400"/>
            <a:ext cx="1981200" cy="2216150"/>
          </a:xfrm>
          <a:prstGeom prst="rect">
            <a:avLst/>
          </a:prstGeom>
          <a:solidFill>
            <a:schemeClr val="bg1"/>
          </a:solidFill>
          <a:ln w="28575">
            <a:solidFill>
              <a:schemeClr val="bg2"/>
            </a:solidFill>
            <a:miter lim="800000"/>
            <a:headEnd/>
            <a:tailEnd/>
          </a:ln>
          <a:effectLst/>
        </p:spPr>
        <p:txBody>
          <a:bodyPr wrap="none" lIns="0" tIns="0" rIns="0" bIns="0" anchor="ctr">
            <a:prstTxWarp prst="textNoShape">
              <a:avLst/>
            </a:prstTxWarp>
          </a:bodyPr>
          <a:lstStyle/>
          <a:p>
            <a:endParaRPr lang="en-US">
              <a:latin typeface="+mj-lt"/>
            </a:endParaRPr>
          </a:p>
        </p:txBody>
      </p:sp>
      <p:sp>
        <p:nvSpPr>
          <p:cNvPr id="13321" name="Rectangle 9"/>
          <p:cNvSpPr>
            <a:spLocks noChangeArrowheads="1"/>
          </p:cNvSpPr>
          <p:nvPr/>
        </p:nvSpPr>
        <p:spPr bwMode="auto">
          <a:xfrm>
            <a:off x="4419600" y="3803400"/>
            <a:ext cx="1981200" cy="2216150"/>
          </a:xfrm>
          <a:prstGeom prst="rect">
            <a:avLst/>
          </a:prstGeom>
          <a:solidFill>
            <a:schemeClr val="bg1"/>
          </a:solidFill>
          <a:ln w="28575">
            <a:solidFill>
              <a:schemeClr val="bg2"/>
            </a:solidFill>
            <a:miter lim="800000"/>
            <a:headEnd/>
            <a:tailEnd/>
          </a:ln>
          <a:effectLst/>
        </p:spPr>
        <p:txBody>
          <a:bodyPr wrap="none" lIns="0" tIns="0" rIns="0" bIns="0" anchor="ctr">
            <a:prstTxWarp prst="textNoShape">
              <a:avLst/>
            </a:prstTxWarp>
          </a:bodyPr>
          <a:lstStyle/>
          <a:p>
            <a:endParaRPr lang="en-US">
              <a:latin typeface="+mj-lt"/>
            </a:endParaRPr>
          </a:p>
        </p:txBody>
      </p:sp>
      <p:sp>
        <p:nvSpPr>
          <p:cNvPr id="5128" name="Rectangle 10"/>
          <p:cNvSpPr>
            <a:spLocks noChangeArrowheads="1"/>
          </p:cNvSpPr>
          <p:nvPr/>
        </p:nvSpPr>
        <p:spPr bwMode="auto">
          <a:xfrm>
            <a:off x="6477000" y="3803400"/>
            <a:ext cx="1981200" cy="2216150"/>
          </a:xfrm>
          <a:prstGeom prst="rect">
            <a:avLst/>
          </a:prstGeom>
          <a:solidFill>
            <a:schemeClr val="bg1"/>
          </a:solidFill>
          <a:ln w="28575">
            <a:solidFill>
              <a:schemeClr val="bg2"/>
            </a:solidFill>
            <a:miter lim="800000"/>
            <a:headEnd/>
            <a:tailEnd/>
          </a:ln>
          <a:effectLst/>
        </p:spPr>
        <p:txBody>
          <a:bodyPr wrap="none" lIns="0" tIns="0" rIns="0" bIns="0" anchor="ctr">
            <a:prstTxWarp prst="textNoShape">
              <a:avLst/>
            </a:prstTxWarp>
          </a:bodyPr>
          <a:lstStyle/>
          <a:p>
            <a:endParaRPr lang="en-US">
              <a:latin typeface="+mj-lt"/>
            </a:endParaRPr>
          </a:p>
        </p:txBody>
      </p:sp>
      <p:sp>
        <p:nvSpPr>
          <p:cNvPr id="5129" name="Text Box 11"/>
          <p:cNvSpPr txBox="1">
            <a:spLocks noChangeArrowheads="1"/>
          </p:cNvSpPr>
          <p:nvPr/>
        </p:nvSpPr>
        <p:spPr bwMode="auto">
          <a:xfrm>
            <a:off x="1828800" y="2911225"/>
            <a:ext cx="5105400" cy="1044575"/>
          </a:xfrm>
          <a:prstGeom prst="rect">
            <a:avLst/>
          </a:prstGeom>
          <a:noFill/>
          <a:ln w="9525">
            <a:noFill/>
            <a:miter lim="800000"/>
            <a:headEnd/>
            <a:tailEnd/>
          </a:ln>
          <a:effectLst/>
        </p:spPr>
        <p:txBody>
          <a:bodyPr>
            <a:prstTxWarp prst="textNoShape">
              <a:avLst/>
            </a:prstTxWarp>
            <a:spAutoFit/>
          </a:bodyPr>
          <a:lstStyle/>
          <a:p>
            <a:pPr algn="ctr">
              <a:spcBef>
                <a:spcPct val="20000"/>
              </a:spcBef>
            </a:pPr>
            <a:r>
              <a:rPr lang="en-US" sz="2500">
                <a:latin typeface="+mj-lt"/>
              </a:rPr>
              <a:t>4 Approaches to setting price level</a:t>
            </a:r>
          </a:p>
          <a:p>
            <a:pPr algn="ctr">
              <a:spcBef>
                <a:spcPct val="50000"/>
              </a:spcBef>
            </a:pPr>
            <a:endParaRPr lang="en-US" sz="2500">
              <a:latin typeface="+mj-lt"/>
            </a:endParaRPr>
          </a:p>
        </p:txBody>
      </p:sp>
      <p:sp>
        <p:nvSpPr>
          <p:cNvPr id="5130" name="Text Box 12"/>
          <p:cNvSpPr txBox="1">
            <a:spLocks noChangeArrowheads="1"/>
          </p:cNvSpPr>
          <p:nvPr/>
        </p:nvSpPr>
        <p:spPr bwMode="auto">
          <a:xfrm>
            <a:off x="309563" y="3955800"/>
            <a:ext cx="1976437" cy="6413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latin typeface="+mj-lt"/>
              </a:rPr>
              <a:t>Demand-Oriented Pricing</a:t>
            </a:r>
          </a:p>
        </p:txBody>
      </p:sp>
      <p:sp>
        <p:nvSpPr>
          <p:cNvPr id="13325" name="Text Box 13"/>
          <p:cNvSpPr txBox="1">
            <a:spLocks noChangeArrowheads="1"/>
          </p:cNvSpPr>
          <p:nvPr/>
        </p:nvSpPr>
        <p:spPr bwMode="auto">
          <a:xfrm>
            <a:off x="2362200" y="3955800"/>
            <a:ext cx="1828800" cy="6413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latin typeface="+mj-lt"/>
              </a:rPr>
              <a:t>Cost-Oriented Pricing</a:t>
            </a:r>
          </a:p>
        </p:txBody>
      </p:sp>
      <p:sp>
        <p:nvSpPr>
          <p:cNvPr id="13326" name="Text Box 14"/>
          <p:cNvSpPr txBox="1">
            <a:spLocks noChangeArrowheads="1"/>
          </p:cNvSpPr>
          <p:nvPr/>
        </p:nvSpPr>
        <p:spPr bwMode="auto">
          <a:xfrm>
            <a:off x="4419600" y="3955800"/>
            <a:ext cx="1828800" cy="6413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latin typeface="+mj-lt"/>
              </a:rPr>
              <a:t>Profit-Oriented Pricing</a:t>
            </a:r>
          </a:p>
        </p:txBody>
      </p:sp>
      <p:sp>
        <p:nvSpPr>
          <p:cNvPr id="5133" name="Text Box 15"/>
          <p:cNvSpPr txBox="1">
            <a:spLocks noChangeArrowheads="1"/>
          </p:cNvSpPr>
          <p:nvPr/>
        </p:nvSpPr>
        <p:spPr bwMode="auto">
          <a:xfrm>
            <a:off x="6477000" y="3955800"/>
            <a:ext cx="2133600" cy="6413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latin typeface="+mj-lt"/>
              </a:rPr>
              <a:t>Competition-Oriented Pricing</a:t>
            </a:r>
          </a:p>
        </p:txBody>
      </p:sp>
      <p:sp>
        <p:nvSpPr>
          <p:cNvPr id="5134" name="Text Box 19"/>
          <p:cNvSpPr txBox="1">
            <a:spLocks noChangeArrowheads="1"/>
          </p:cNvSpPr>
          <p:nvPr/>
        </p:nvSpPr>
        <p:spPr bwMode="auto">
          <a:xfrm>
            <a:off x="6477000" y="4613025"/>
            <a:ext cx="1981200" cy="304800"/>
          </a:xfrm>
          <a:prstGeom prst="rect">
            <a:avLst/>
          </a:prstGeom>
          <a:noFill/>
          <a:ln w="9525">
            <a:noFill/>
            <a:miter lim="800000"/>
            <a:headEnd/>
            <a:tailEnd/>
          </a:ln>
          <a:effectLst/>
        </p:spPr>
        <p:txBody>
          <a:bodyPr>
            <a:prstTxWarp prst="textNoShape">
              <a:avLst/>
            </a:prstTxWarp>
            <a:spAutoFit/>
          </a:bodyPr>
          <a:lstStyle/>
          <a:p>
            <a:pPr>
              <a:spcBef>
                <a:spcPct val="50000"/>
              </a:spcBef>
              <a:buFontTx/>
              <a:buChar char="•"/>
            </a:pPr>
            <a:endParaRPr lang="en-US" sz="140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3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0" grpId="0" animBg="1"/>
      <p:bldP spid="13321" grpId="0" animBg="1"/>
      <p:bldP spid="13325" grpId="0"/>
      <p:bldP spid="133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t>Setting the Price of Products</a:t>
            </a:r>
          </a:p>
        </p:txBody>
      </p:sp>
      <p:sp>
        <p:nvSpPr>
          <p:cNvPr id="6147" name="AutoShape 3"/>
          <p:cNvSpPr>
            <a:spLocks noChangeArrowheads="1"/>
          </p:cNvSpPr>
          <p:nvPr/>
        </p:nvSpPr>
        <p:spPr bwMode="auto">
          <a:xfrm rot="5400000">
            <a:off x="3659570" y="-1003800"/>
            <a:ext cx="1066800" cy="6235700"/>
          </a:xfrm>
          <a:prstGeom prst="homePlate">
            <a:avLst>
              <a:gd name="adj" fmla="val 14407"/>
            </a:avLst>
          </a:prstGeom>
          <a:solidFill>
            <a:srgbClr val="C0C0C0"/>
          </a:solidFill>
          <a:ln w="6350">
            <a:noFill/>
            <a:miter lim="800000"/>
            <a:headEnd/>
            <a:tailEnd/>
          </a:ln>
          <a:effectLst/>
        </p:spPr>
        <p:txBody>
          <a:bodyPr wrap="none" lIns="0" tIns="0" rIns="0" bIns="0" anchor="ctr">
            <a:prstTxWarp prst="textNoShape">
              <a:avLst/>
            </a:prstTxWarp>
          </a:bodyPr>
          <a:lstStyle/>
          <a:p>
            <a:endParaRPr lang="en-US">
              <a:latin typeface="+mj-lt"/>
            </a:endParaRPr>
          </a:p>
        </p:txBody>
      </p:sp>
      <p:sp>
        <p:nvSpPr>
          <p:cNvPr id="6148" name="Rectangle 4"/>
          <p:cNvSpPr>
            <a:spLocks noChangeArrowheads="1"/>
          </p:cNvSpPr>
          <p:nvPr/>
        </p:nvSpPr>
        <p:spPr bwMode="auto">
          <a:xfrm>
            <a:off x="148020" y="2723650"/>
            <a:ext cx="1981200" cy="2216150"/>
          </a:xfrm>
          <a:prstGeom prst="rect">
            <a:avLst/>
          </a:prstGeom>
          <a:solidFill>
            <a:srgbClr val="FF6600">
              <a:alpha val="21960"/>
            </a:srgbClr>
          </a:solidFill>
          <a:ln w="28575">
            <a:solidFill>
              <a:schemeClr val="bg2"/>
            </a:solidFill>
            <a:miter lim="800000"/>
            <a:headEnd/>
            <a:tailEnd/>
          </a:ln>
          <a:effectLst/>
        </p:spPr>
        <p:txBody>
          <a:bodyPr wrap="none" lIns="0" tIns="0" rIns="0" bIns="0" anchor="ctr">
            <a:prstTxWarp prst="textNoShape">
              <a:avLst/>
            </a:prstTxWarp>
          </a:bodyPr>
          <a:lstStyle/>
          <a:p>
            <a:endParaRPr lang="en-US">
              <a:latin typeface="+mj-lt"/>
            </a:endParaRPr>
          </a:p>
        </p:txBody>
      </p:sp>
      <p:sp>
        <p:nvSpPr>
          <p:cNvPr id="6149" name="Text Box 8"/>
          <p:cNvSpPr txBox="1">
            <a:spLocks noChangeArrowheads="1"/>
          </p:cNvSpPr>
          <p:nvPr/>
        </p:nvSpPr>
        <p:spPr bwMode="auto">
          <a:xfrm>
            <a:off x="1672020" y="1831475"/>
            <a:ext cx="5105400" cy="1044575"/>
          </a:xfrm>
          <a:prstGeom prst="rect">
            <a:avLst/>
          </a:prstGeom>
          <a:noFill/>
          <a:ln w="9525">
            <a:noFill/>
            <a:miter lim="800000"/>
            <a:headEnd/>
            <a:tailEnd/>
          </a:ln>
          <a:effectLst/>
        </p:spPr>
        <p:txBody>
          <a:bodyPr>
            <a:prstTxWarp prst="textNoShape">
              <a:avLst/>
            </a:prstTxWarp>
            <a:spAutoFit/>
          </a:bodyPr>
          <a:lstStyle/>
          <a:p>
            <a:pPr algn="ctr">
              <a:spcBef>
                <a:spcPct val="20000"/>
              </a:spcBef>
            </a:pPr>
            <a:r>
              <a:rPr lang="en-US" sz="2500">
                <a:latin typeface="+mj-lt"/>
              </a:rPr>
              <a:t>4 Approaches to setting price level</a:t>
            </a:r>
          </a:p>
          <a:p>
            <a:pPr algn="ctr">
              <a:spcBef>
                <a:spcPct val="50000"/>
              </a:spcBef>
            </a:pPr>
            <a:endParaRPr lang="en-US" sz="2500">
              <a:latin typeface="+mj-lt"/>
            </a:endParaRPr>
          </a:p>
        </p:txBody>
      </p:sp>
      <p:sp>
        <p:nvSpPr>
          <p:cNvPr id="6150" name="Text Box 9"/>
          <p:cNvSpPr txBox="1">
            <a:spLocks noChangeArrowheads="1"/>
          </p:cNvSpPr>
          <p:nvPr/>
        </p:nvSpPr>
        <p:spPr bwMode="auto">
          <a:xfrm>
            <a:off x="152783" y="2876050"/>
            <a:ext cx="1976437" cy="6413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latin typeface="+mj-lt"/>
              </a:rPr>
              <a:t>Demand-Oriented Pricing</a:t>
            </a:r>
          </a:p>
        </p:txBody>
      </p:sp>
      <p:sp>
        <p:nvSpPr>
          <p:cNvPr id="6151" name="Text Box 13"/>
          <p:cNvSpPr txBox="1">
            <a:spLocks noChangeArrowheads="1"/>
          </p:cNvSpPr>
          <p:nvPr/>
        </p:nvSpPr>
        <p:spPr bwMode="auto">
          <a:xfrm>
            <a:off x="148020" y="3533275"/>
            <a:ext cx="2057400" cy="304800"/>
          </a:xfrm>
          <a:prstGeom prst="rect">
            <a:avLst/>
          </a:prstGeom>
          <a:noFill/>
          <a:ln w="9525">
            <a:noFill/>
            <a:miter lim="800000"/>
            <a:headEnd/>
            <a:tailEnd/>
          </a:ln>
          <a:effectLst/>
        </p:spPr>
        <p:txBody>
          <a:bodyPr>
            <a:prstTxWarp prst="textNoShape">
              <a:avLst/>
            </a:prstTxWarp>
            <a:spAutoFit/>
          </a:bodyPr>
          <a:lstStyle/>
          <a:p>
            <a:pPr>
              <a:spcBef>
                <a:spcPct val="50000"/>
              </a:spcBef>
              <a:buFontTx/>
              <a:buChar char="•"/>
            </a:pPr>
            <a:endParaRPr lang="en-US" sz="1400">
              <a:latin typeface="+mj-lt"/>
            </a:endParaRPr>
          </a:p>
        </p:txBody>
      </p:sp>
      <p:pic>
        <p:nvPicPr>
          <p:cNvPr id="18449" name="Picture 17"/>
          <p:cNvPicPr>
            <a:picLocks noChangeAspect="1" noChangeArrowheads="1"/>
          </p:cNvPicPr>
          <p:nvPr/>
        </p:nvPicPr>
        <p:blipFill>
          <a:blip r:embed="rId2">
            <a:clrChange>
              <a:clrFrom>
                <a:srgbClr val="FFFFFF"/>
              </a:clrFrom>
              <a:clrTo>
                <a:srgbClr val="FFFFFF">
                  <a:alpha val="0"/>
                </a:srgbClr>
              </a:clrTo>
            </a:clrChange>
          </a:blip>
          <a:srcRect l="12000" r="16000"/>
          <a:stretch>
            <a:fillRect/>
          </a:stretch>
        </p:blipFill>
        <p:spPr bwMode="auto">
          <a:xfrm>
            <a:off x="2312976" y="2961385"/>
            <a:ext cx="1371600" cy="1905000"/>
          </a:xfrm>
          <a:prstGeom prst="rect">
            <a:avLst/>
          </a:prstGeom>
          <a:noFill/>
          <a:ln w="9525">
            <a:noFill/>
            <a:miter lim="800000"/>
            <a:headEnd/>
            <a:tailEnd/>
          </a:ln>
          <a:effectLst/>
        </p:spPr>
      </p:pic>
      <p:pic>
        <p:nvPicPr>
          <p:cNvPr id="18450" name="Picture 18"/>
          <p:cNvPicPr>
            <a:picLocks noChangeAspect="1" noChangeArrowheads="1"/>
          </p:cNvPicPr>
          <p:nvPr/>
        </p:nvPicPr>
        <p:blipFill>
          <a:blip r:embed="rId3"/>
          <a:srcRect/>
          <a:stretch>
            <a:fillRect/>
          </a:stretch>
        </p:blipFill>
        <p:spPr bwMode="auto">
          <a:xfrm>
            <a:off x="3684576" y="2732785"/>
            <a:ext cx="2286000" cy="2143125"/>
          </a:xfrm>
          <a:prstGeom prst="rect">
            <a:avLst/>
          </a:prstGeom>
          <a:noFill/>
          <a:ln w="9525">
            <a:noFill/>
            <a:miter lim="800000"/>
            <a:headEnd/>
            <a:tailEnd/>
          </a:ln>
          <a:effectLst/>
        </p:spPr>
      </p:pic>
      <p:pic>
        <p:nvPicPr>
          <p:cNvPr id="18451" name="Picture 19"/>
          <p:cNvPicPr>
            <a:picLocks noChangeAspect="1" noChangeArrowheads="1"/>
          </p:cNvPicPr>
          <p:nvPr/>
        </p:nvPicPr>
        <p:blipFill>
          <a:blip r:embed="rId4"/>
          <a:srcRect/>
          <a:stretch>
            <a:fillRect/>
          </a:stretch>
        </p:blipFill>
        <p:spPr bwMode="auto">
          <a:xfrm>
            <a:off x="6199176" y="3361435"/>
            <a:ext cx="2667000" cy="1354138"/>
          </a:xfrm>
          <a:prstGeom prst="rect">
            <a:avLst/>
          </a:prstGeom>
          <a:noFill/>
          <a:ln w="9525">
            <a:noFill/>
            <a:miter lim="800000"/>
            <a:headEnd/>
            <a:tailEnd/>
          </a:ln>
          <a:effectLst/>
        </p:spPr>
      </p:pic>
      <p:sp>
        <p:nvSpPr>
          <p:cNvPr id="6155" name="AutoShape 21"/>
          <p:cNvSpPr>
            <a:spLocks noChangeArrowheads="1"/>
          </p:cNvSpPr>
          <p:nvPr/>
        </p:nvSpPr>
        <p:spPr bwMode="auto">
          <a:xfrm>
            <a:off x="2272095" y="2806200"/>
            <a:ext cx="6672263" cy="2057400"/>
          </a:xfrm>
          <a:prstGeom prst="roundRect">
            <a:avLst>
              <a:gd name="adj" fmla="val 16667"/>
            </a:avLst>
          </a:prstGeom>
          <a:noFill/>
          <a:ln w="9525">
            <a:solidFill>
              <a:schemeClr val="tx1"/>
            </a:solidFill>
            <a:round/>
            <a:headEnd/>
            <a:tailEnd/>
          </a:ln>
          <a:effectLst/>
        </p:spPr>
        <p:txBody>
          <a:bodyPr wrap="none" anchor="ctr">
            <a:prstTxWarp prst="textNoShape">
              <a:avLst/>
            </a:prstTxWarp>
          </a:bodyPr>
          <a:lstStyle/>
          <a:p>
            <a:endParaRPr lang="en-US">
              <a:latin typeface="+mj-lt"/>
            </a:endParaRPr>
          </a:p>
        </p:txBody>
      </p:sp>
      <p:sp>
        <p:nvSpPr>
          <p:cNvPr id="6156" name="TextBox 1"/>
          <p:cNvSpPr txBox="1">
            <a:spLocks noChangeArrowheads="1"/>
          </p:cNvSpPr>
          <p:nvPr/>
        </p:nvSpPr>
        <p:spPr bwMode="auto">
          <a:xfrm>
            <a:off x="376620" y="5224520"/>
            <a:ext cx="7924800" cy="646113"/>
          </a:xfrm>
          <a:prstGeom prst="rect">
            <a:avLst/>
          </a:prstGeom>
          <a:noFill/>
          <a:ln w="9525">
            <a:noFill/>
            <a:miter lim="800000"/>
            <a:headEnd/>
            <a:tailEnd/>
          </a:ln>
        </p:spPr>
        <p:txBody>
          <a:bodyPr>
            <a:prstTxWarp prst="textNoShape">
              <a:avLst/>
            </a:prstTxWarp>
            <a:spAutoFit/>
          </a:bodyPr>
          <a:lstStyle/>
          <a:p>
            <a:r>
              <a:rPr lang="en-US" dirty="0">
                <a:latin typeface="+mj-lt"/>
              </a:rPr>
              <a:t>Weighs factors underlying expected customer tastes and preferences more heavily than such factors as cost, profit and competition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8449"/>
                                        </p:tgtEl>
                                        <p:attrNameLst>
                                          <p:attrName>style.visibility</p:attrName>
                                        </p:attrNameLst>
                                      </p:cBhvr>
                                      <p:to>
                                        <p:strVal val="visible"/>
                                      </p:to>
                                    </p:set>
                                    <p:animEffect transition="in" filter="fade">
                                      <p:cBhvr>
                                        <p:cTn id="7" dur="2000"/>
                                        <p:tgtEl>
                                          <p:spTgt spid="18449"/>
                                        </p:tgtEl>
                                      </p:cBhvr>
                                    </p:animEffect>
                                  </p:childTnLst>
                                </p:cTn>
                              </p:par>
                              <p:par>
                                <p:cTn id="8" presetID="10" presetClass="entr" presetSubtype="0" fill="hold" nodeType="withEffect">
                                  <p:stCondLst>
                                    <p:cond delay="0"/>
                                  </p:stCondLst>
                                  <p:childTnLst>
                                    <p:set>
                                      <p:cBhvr>
                                        <p:cTn id="9" dur="1" fill="hold">
                                          <p:stCondLst>
                                            <p:cond delay="0"/>
                                          </p:stCondLst>
                                        </p:cTn>
                                        <p:tgtEl>
                                          <p:spTgt spid="18450"/>
                                        </p:tgtEl>
                                        <p:attrNameLst>
                                          <p:attrName>style.visibility</p:attrName>
                                        </p:attrNameLst>
                                      </p:cBhvr>
                                      <p:to>
                                        <p:strVal val="visible"/>
                                      </p:to>
                                    </p:set>
                                    <p:animEffect transition="in" filter="fade">
                                      <p:cBhvr>
                                        <p:cTn id="10" dur="2000"/>
                                        <p:tgtEl>
                                          <p:spTgt spid="18450"/>
                                        </p:tgtEl>
                                      </p:cBhvr>
                                    </p:animEffect>
                                  </p:childTnLst>
                                </p:cTn>
                              </p:par>
                              <p:par>
                                <p:cTn id="11" presetID="10" presetClass="entr" presetSubtype="0" fill="hold" nodeType="withEffect">
                                  <p:stCondLst>
                                    <p:cond delay="0"/>
                                  </p:stCondLst>
                                  <p:childTnLst>
                                    <p:set>
                                      <p:cBhvr>
                                        <p:cTn id="12" dur="1" fill="hold">
                                          <p:stCondLst>
                                            <p:cond delay="0"/>
                                          </p:stCondLst>
                                        </p:cTn>
                                        <p:tgtEl>
                                          <p:spTgt spid="18451"/>
                                        </p:tgtEl>
                                        <p:attrNameLst>
                                          <p:attrName>style.visibility</p:attrName>
                                        </p:attrNameLst>
                                      </p:cBhvr>
                                      <p:to>
                                        <p:strVal val="visible"/>
                                      </p:to>
                                    </p:set>
                                    <p:animEffect transition="in" filter="fade">
                                      <p:cBhvr>
                                        <p:cTn id="13" dur="2000"/>
                                        <p:tgtEl>
                                          <p:spTgt spid="18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Setting the Price of Products</a:t>
            </a:r>
          </a:p>
        </p:txBody>
      </p:sp>
      <p:sp>
        <p:nvSpPr>
          <p:cNvPr id="7171" name="AutoShape 19"/>
          <p:cNvSpPr>
            <a:spLocks noChangeArrowheads="1"/>
          </p:cNvSpPr>
          <p:nvPr/>
        </p:nvSpPr>
        <p:spPr bwMode="auto">
          <a:xfrm rot="5400000">
            <a:off x="3816350" y="-728690"/>
            <a:ext cx="1066800" cy="6235700"/>
          </a:xfrm>
          <a:prstGeom prst="homePlate">
            <a:avLst>
              <a:gd name="adj" fmla="val 14407"/>
            </a:avLst>
          </a:prstGeom>
          <a:solidFill>
            <a:srgbClr val="C0C0C0"/>
          </a:solidFill>
          <a:ln w="6350">
            <a:noFill/>
            <a:miter lim="800000"/>
            <a:headEnd/>
            <a:tailEnd/>
          </a:ln>
          <a:effectLst/>
        </p:spPr>
        <p:txBody>
          <a:bodyPr wrap="none" lIns="0" tIns="0" rIns="0" bIns="0" anchor="ctr">
            <a:prstTxWarp prst="textNoShape">
              <a:avLst/>
            </a:prstTxWarp>
          </a:bodyPr>
          <a:lstStyle/>
          <a:p>
            <a:endParaRPr lang="en-US">
              <a:latin typeface="+mj-lt"/>
            </a:endParaRPr>
          </a:p>
        </p:txBody>
      </p:sp>
      <p:sp>
        <p:nvSpPr>
          <p:cNvPr id="7172" name="Rectangle 21"/>
          <p:cNvSpPr>
            <a:spLocks noChangeArrowheads="1"/>
          </p:cNvSpPr>
          <p:nvPr/>
        </p:nvSpPr>
        <p:spPr bwMode="auto">
          <a:xfrm>
            <a:off x="2362200" y="2998760"/>
            <a:ext cx="1981200" cy="2216150"/>
          </a:xfrm>
          <a:prstGeom prst="rect">
            <a:avLst/>
          </a:prstGeom>
          <a:solidFill>
            <a:srgbClr val="FF6600">
              <a:alpha val="20000"/>
            </a:srgbClr>
          </a:solidFill>
          <a:ln w="28575">
            <a:solidFill>
              <a:schemeClr val="bg2"/>
            </a:solidFill>
            <a:miter lim="800000"/>
            <a:headEnd/>
            <a:tailEnd/>
          </a:ln>
          <a:effectLst/>
        </p:spPr>
        <p:txBody>
          <a:bodyPr wrap="none" lIns="0" tIns="0" rIns="0" bIns="0" anchor="ctr">
            <a:prstTxWarp prst="textNoShape">
              <a:avLst/>
            </a:prstTxWarp>
          </a:bodyPr>
          <a:lstStyle/>
          <a:p>
            <a:endParaRPr lang="en-US">
              <a:latin typeface="+mj-lt"/>
            </a:endParaRPr>
          </a:p>
        </p:txBody>
      </p:sp>
      <p:sp>
        <p:nvSpPr>
          <p:cNvPr id="7173" name="Text Box 24"/>
          <p:cNvSpPr txBox="1">
            <a:spLocks noChangeArrowheads="1"/>
          </p:cNvSpPr>
          <p:nvPr/>
        </p:nvSpPr>
        <p:spPr bwMode="auto">
          <a:xfrm>
            <a:off x="1828800" y="2106585"/>
            <a:ext cx="5105400" cy="1044575"/>
          </a:xfrm>
          <a:prstGeom prst="rect">
            <a:avLst/>
          </a:prstGeom>
          <a:noFill/>
          <a:ln w="9525">
            <a:noFill/>
            <a:miter lim="800000"/>
            <a:headEnd/>
            <a:tailEnd/>
          </a:ln>
          <a:effectLst/>
        </p:spPr>
        <p:txBody>
          <a:bodyPr>
            <a:prstTxWarp prst="textNoShape">
              <a:avLst/>
            </a:prstTxWarp>
            <a:spAutoFit/>
          </a:bodyPr>
          <a:lstStyle/>
          <a:p>
            <a:pPr algn="ctr">
              <a:spcBef>
                <a:spcPct val="20000"/>
              </a:spcBef>
            </a:pPr>
            <a:r>
              <a:rPr lang="en-US" sz="2500">
                <a:latin typeface="+mj-lt"/>
              </a:rPr>
              <a:t>4 Approaches to setting price level</a:t>
            </a:r>
          </a:p>
          <a:p>
            <a:pPr algn="ctr">
              <a:spcBef>
                <a:spcPct val="50000"/>
              </a:spcBef>
            </a:pPr>
            <a:endParaRPr lang="en-US" sz="2500">
              <a:latin typeface="+mj-lt"/>
            </a:endParaRPr>
          </a:p>
        </p:txBody>
      </p:sp>
      <p:sp>
        <p:nvSpPr>
          <p:cNvPr id="7174" name="Text Box 26"/>
          <p:cNvSpPr txBox="1">
            <a:spLocks noChangeArrowheads="1"/>
          </p:cNvSpPr>
          <p:nvPr/>
        </p:nvSpPr>
        <p:spPr bwMode="auto">
          <a:xfrm>
            <a:off x="2362200" y="3151160"/>
            <a:ext cx="1828800" cy="6413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latin typeface="+mj-lt"/>
              </a:rPr>
              <a:t>Cost-Oriented Pricing</a:t>
            </a:r>
          </a:p>
        </p:txBody>
      </p:sp>
      <p:sp>
        <p:nvSpPr>
          <p:cNvPr id="7175" name="Text Box 30"/>
          <p:cNvSpPr txBox="1">
            <a:spLocks noChangeArrowheads="1"/>
          </p:cNvSpPr>
          <p:nvPr/>
        </p:nvSpPr>
        <p:spPr bwMode="auto">
          <a:xfrm>
            <a:off x="2347913" y="3809973"/>
            <a:ext cx="2057400" cy="304800"/>
          </a:xfrm>
          <a:prstGeom prst="rect">
            <a:avLst/>
          </a:prstGeom>
          <a:noFill/>
          <a:ln w="9525">
            <a:noFill/>
            <a:miter lim="800000"/>
            <a:headEnd/>
            <a:tailEnd/>
          </a:ln>
          <a:effectLst/>
        </p:spPr>
        <p:txBody>
          <a:bodyPr>
            <a:prstTxWarp prst="textNoShape">
              <a:avLst/>
            </a:prstTxWarp>
            <a:spAutoFit/>
          </a:bodyPr>
          <a:lstStyle/>
          <a:p>
            <a:pPr>
              <a:spcBef>
                <a:spcPct val="50000"/>
              </a:spcBef>
              <a:buFontTx/>
              <a:buChar char="•"/>
            </a:pPr>
            <a:endParaRPr lang="en-US" sz="1400">
              <a:latin typeface="+mj-lt"/>
            </a:endParaRPr>
          </a:p>
        </p:txBody>
      </p:sp>
      <p:pic>
        <p:nvPicPr>
          <p:cNvPr id="7176" name="Picture 34"/>
          <p:cNvPicPr>
            <a:picLocks noChangeAspect="1" noChangeArrowheads="1"/>
          </p:cNvPicPr>
          <p:nvPr/>
        </p:nvPicPr>
        <p:blipFill>
          <a:blip r:embed="rId3"/>
          <a:srcRect b="16389"/>
          <a:stretch>
            <a:fillRect/>
          </a:stretch>
        </p:blipFill>
        <p:spPr bwMode="auto">
          <a:xfrm>
            <a:off x="4738688" y="3029313"/>
            <a:ext cx="2195512" cy="2444750"/>
          </a:xfrm>
          <a:prstGeom prst="rect">
            <a:avLst/>
          </a:prstGeom>
          <a:noFill/>
          <a:ln w="9525">
            <a:noFill/>
            <a:miter lim="800000"/>
            <a:headEnd/>
            <a:tailEnd/>
          </a:ln>
          <a:effectLst/>
        </p:spPr>
      </p:pic>
      <p:sp>
        <p:nvSpPr>
          <p:cNvPr id="7177" name="TextBox 11"/>
          <p:cNvSpPr txBox="1">
            <a:spLocks noChangeArrowheads="1"/>
          </p:cNvSpPr>
          <p:nvPr/>
        </p:nvSpPr>
        <p:spPr bwMode="auto">
          <a:xfrm>
            <a:off x="533400" y="5741960"/>
            <a:ext cx="7924800" cy="369332"/>
          </a:xfrm>
          <a:prstGeom prst="rect">
            <a:avLst/>
          </a:prstGeom>
          <a:noFill/>
          <a:ln w="9525">
            <a:noFill/>
            <a:miter lim="800000"/>
            <a:headEnd/>
            <a:tailEnd/>
          </a:ln>
        </p:spPr>
        <p:txBody>
          <a:bodyPr>
            <a:prstTxWarp prst="textNoShape">
              <a:avLst/>
            </a:prstTxWarp>
            <a:spAutoFit/>
          </a:bodyPr>
          <a:lstStyle/>
          <a:p>
            <a:r>
              <a:rPr lang="en-US">
                <a:latin typeface="+mj-lt"/>
              </a:rPr>
              <a:t>Price setter stresses the cost side of the pricing problem (not the demand side)</a:t>
            </a:r>
          </a:p>
        </p:txBody>
      </p:sp>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quity">
  <a:themeElements>
    <a:clrScheme name="Plaza">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Equity.thmx</Template>
  <TotalTime>2035</TotalTime>
  <Words>2269</Words>
  <Application>Microsoft Office PowerPoint</Application>
  <PresentationFormat>On-screen Show (4:3)</PresentationFormat>
  <Paragraphs>325</Paragraphs>
  <Slides>44</Slides>
  <Notes>24</Notes>
  <HiddenSlides>0</HiddenSlides>
  <MMClips>0</MMClips>
  <ScaleCrop>false</ScaleCrop>
  <HeadingPairs>
    <vt:vector size="4" baseType="variant">
      <vt:variant>
        <vt:lpstr>Theme</vt:lpstr>
      </vt:variant>
      <vt:variant>
        <vt:i4>2</vt:i4>
      </vt:variant>
      <vt:variant>
        <vt:lpstr>Slide Titles</vt:lpstr>
      </vt:variant>
      <vt:variant>
        <vt:i4>44</vt:i4>
      </vt:variant>
    </vt:vector>
  </HeadingPairs>
  <TitlesOfParts>
    <vt:vector size="46" baseType="lpstr">
      <vt:lpstr>Office Theme</vt:lpstr>
      <vt:lpstr>Equity</vt:lpstr>
      <vt:lpstr>Chapter 14: Pricing</vt:lpstr>
      <vt:lpstr>Marketing Strategy Overview – Basic Structure</vt:lpstr>
      <vt:lpstr>How much are you willing to pay?</vt:lpstr>
      <vt:lpstr>Different Prices for Same Product</vt:lpstr>
      <vt:lpstr>Preview</vt:lpstr>
      <vt:lpstr>6 Steps of Setting Price</vt:lpstr>
      <vt:lpstr>Setting the Price of Products</vt:lpstr>
      <vt:lpstr>Setting the Price of Products</vt:lpstr>
      <vt:lpstr>Setting the Price of Products</vt:lpstr>
      <vt:lpstr>Setting the Price of Products</vt:lpstr>
      <vt:lpstr>Setting the Price of Products</vt:lpstr>
      <vt:lpstr>Demand-Oriented Approaches</vt:lpstr>
      <vt:lpstr>Demand-Oriented Approaches</vt:lpstr>
      <vt:lpstr>Demand-Oriented Approaches</vt:lpstr>
      <vt:lpstr>Most Expensive Perfume in the World</vt:lpstr>
      <vt:lpstr>Demand-Oriented Approaches</vt:lpstr>
      <vt:lpstr>PowerPoint Presentation</vt:lpstr>
      <vt:lpstr>Odd-Even Pricing</vt:lpstr>
      <vt:lpstr>PowerPoint Presentation</vt:lpstr>
      <vt:lpstr>PowerPoint Presentation</vt:lpstr>
      <vt:lpstr>PowerPoint Presentation</vt:lpstr>
      <vt:lpstr>PowerPoint Presentation</vt:lpstr>
      <vt:lpstr>PowerPoint Presentation</vt:lpstr>
      <vt:lpstr>PowerPoint Presentation</vt:lpstr>
      <vt:lpstr>Increasing Efficiency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Legal Issues: Regulatory Aspects of Pricing</vt:lpstr>
      <vt:lpstr>Legal Issues: Regulatory Aspects of Pricing</vt:lpstr>
      <vt:lpstr>PowerPoint Presentation</vt:lpstr>
      <vt:lpstr>Legal Issues: Deceptive pricing</vt:lpstr>
      <vt:lpstr>Bait And Switch</vt:lpstr>
      <vt:lpstr>Legal Issues: Deceptive pricing…</vt:lpstr>
      <vt:lpstr>Legal issues: Predatory pricing</vt:lpstr>
      <vt:lpstr>Review</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Creating Customer Relationships and Value Through Marketing</dc:title>
  <dc:creator>Tareen Rahman</dc:creator>
  <cp:lastModifiedBy>Ward, Morgan</cp:lastModifiedBy>
  <cp:revision>180</cp:revision>
  <dcterms:created xsi:type="dcterms:W3CDTF">2011-10-30T02:18:54Z</dcterms:created>
  <dcterms:modified xsi:type="dcterms:W3CDTF">2013-04-04T02:37:02Z</dcterms:modified>
</cp:coreProperties>
</file>